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9" r:id="rId3"/>
    <p:sldId id="286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90" r:id="rId19"/>
    <p:sldId id="304" r:id="rId20"/>
    <p:sldId id="292" r:id="rId21"/>
    <p:sldId id="293" r:id="rId22"/>
    <p:sldId id="297" r:id="rId23"/>
    <p:sldId id="273" r:id="rId24"/>
    <p:sldId id="305" r:id="rId25"/>
    <p:sldId id="278" r:id="rId26"/>
    <p:sldId id="302" r:id="rId27"/>
    <p:sldId id="280" r:id="rId28"/>
    <p:sldId id="289" r:id="rId29"/>
    <p:sldId id="284" r:id="rId30"/>
    <p:sldId id="29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09" autoAdjust="0"/>
  </p:normalViewPr>
  <p:slideViewPr>
    <p:cSldViewPr>
      <p:cViewPr varScale="1">
        <p:scale>
          <a:sx n="75" d="100"/>
          <a:sy n="75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%20Huang\Dropbox\Usenix11Talk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%20Huang\Dropbox\Usenix11Talk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view3D>
      <c:hPercent val="94"/>
      <c:depthPercent val="100"/>
      <c:rAngAx val="1"/>
    </c:view3D>
    <c:plotArea>
      <c:layout>
        <c:manualLayout>
          <c:layoutTarget val="inner"/>
          <c:xMode val="edge"/>
          <c:yMode val="edge"/>
          <c:x val="6.1922195070443824E-2"/>
          <c:y val="2.8455097861042691E-2"/>
          <c:w val="0.92598011721137663"/>
          <c:h val="0.83932853717026379"/>
        </c:manualLayout>
      </c:layout>
      <c:bar3DChart>
        <c:barDir val="col"/>
        <c:grouping val="clustered"/>
        <c:ser>
          <c:idx val="0"/>
          <c:order val="0"/>
          <c:tx>
            <c:strRef>
              <c:f>Sheet3!$C$31</c:f>
              <c:strCache>
                <c:ptCount val="1"/>
                <c:pt idx="0">
                  <c:v>max gates</c:v>
                </c:pt>
              </c:strCache>
            </c:strRef>
          </c:tx>
          <c:cat>
            <c:strRef>
              <c:f>Sheet3!$D$30:$G$30</c:f>
              <c:strCache>
                <c:ptCount val="4"/>
                <c:pt idx="0">
                  <c:v>Fairplay</c:v>
                </c:pt>
                <c:pt idx="1">
                  <c:v>[PSSW09]</c:v>
                </c:pt>
                <c:pt idx="2">
                  <c:v>TASTY</c:v>
                </c:pt>
                <c:pt idx="3">
                  <c:v>Here</c:v>
                </c:pt>
              </c:strCache>
            </c:strRef>
          </c:cat>
          <c:val>
            <c:numRef>
              <c:f>Sheet3!$D$31:$G$31</c:f>
              <c:numCache>
                <c:formatCode>General</c:formatCode>
                <c:ptCount val="4"/>
                <c:pt idx="0">
                  <c:v>4096</c:v>
                </c:pt>
                <c:pt idx="1">
                  <c:v>32768</c:v>
                </c:pt>
                <c:pt idx="2">
                  <c:v>4194304</c:v>
                </c:pt>
                <c:pt idx="3">
                  <c:v>1073741824</c:v>
                </c:pt>
              </c:numCache>
            </c:numRef>
          </c:val>
        </c:ser>
        <c:gapDepth val="0"/>
        <c:shape val="box"/>
        <c:axId val="57801344"/>
        <c:axId val="59629952"/>
        <c:axId val="0"/>
      </c:bar3DChart>
      <c:catAx>
        <c:axId val="5780134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59629952"/>
        <c:crosses val="autoZero"/>
        <c:auto val="1"/>
        <c:lblAlgn val="ctr"/>
        <c:lblOffset val="100"/>
        <c:tickLblSkip val="1"/>
        <c:tickMarkSkip val="1"/>
      </c:catAx>
      <c:valAx>
        <c:axId val="5962995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7801344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28103313092219379"/>
          <c:y val="0.15303177975451218"/>
          <c:w val="0.35015487243144688"/>
          <c:h val="0.1185488747538304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71"/>
      <c:depthPercent val="100"/>
      <c:rAngAx val="1"/>
    </c:view3D>
    <c:sideWall>
      <c:spPr>
        <a:noFill/>
        <a:ln w="63500"/>
      </c:spPr>
    </c:sideWall>
    <c:backWall>
      <c:spPr>
        <a:noFill/>
        <a:ln w="63500"/>
      </c:spPr>
    </c:backWall>
    <c:plotArea>
      <c:layout>
        <c:manualLayout>
          <c:layoutTarget val="inner"/>
          <c:xMode val="edge"/>
          <c:yMode val="edge"/>
          <c:x val="0.10889929742388769"/>
          <c:y val="2.7896995708154699E-2"/>
          <c:w val="0.85573444465356219"/>
          <c:h val="0.85836909871244638"/>
        </c:manualLayout>
      </c:layout>
      <c:bar3DChart>
        <c:barDir val="col"/>
        <c:grouping val="clustered"/>
        <c:ser>
          <c:idx val="0"/>
          <c:order val="0"/>
          <c:tx>
            <c:strRef>
              <c:f>Sheet3!$A$2</c:f>
              <c:strCache>
                <c:ptCount val="1"/>
                <c:pt idx="0">
                  <c:v>non-free gates/s</c:v>
                </c:pt>
              </c:strCache>
            </c:strRef>
          </c:tx>
          <c:cat>
            <c:strRef>
              <c:f>Sheet3!$B$1:$E$1</c:f>
              <c:strCache>
                <c:ptCount val="4"/>
                <c:pt idx="0">
                  <c:v>Fairplay</c:v>
                </c:pt>
                <c:pt idx="1">
                  <c:v>[PSSW09]</c:v>
                </c:pt>
                <c:pt idx="2">
                  <c:v>TASTY</c:v>
                </c:pt>
                <c:pt idx="3">
                  <c:v>Here</c:v>
                </c:pt>
              </c:strCache>
            </c:strRef>
          </c:cat>
          <c:val>
            <c:numRef>
              <c:f>Sheet3!$B$2:$E$2</c:f>
              <c:numCache>
                <c:formatCode>General</c:formatCode>
                <c:ptCount val="4"/>
                <c:pt idx="0">
                  <c:v>1300</c:v>
                </c:pt>
                <c:pt idx="1">
                  <c:v>1600</c:v>
                </c:pt>
                <c:pt idx="2">
                  <c:v>4500</c:v>
                </c:pt>
                <c:pt idx="3">
                  <c:v>100000</c:v>
                </c:pt>
              </c:numCache>
            </c:numRef>
          </c:val>
        </c:ser>
        <c:gapDepth val="0"/>
        <c:shape val="box"/>
        <c:axId val="61089280"/>
        <c:axId val="61090816"/>
        <c:axId val="0"/>
      </c:bar3DChart>
      <c:catAx>
        <c:axId val="6108928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1090816"/>
        <c:crosses val="autoZero"/>
        <c:auto val="1"/>
        <c:lblAlgn val="ctr"/>
        <c:lblOffset val="100"/>
        <c:tickLblSkip val="1"/>
        <c:tickMarkSkip val="1"/>
      </c:catAx>
      <c:valAx>
        <c:axId val="61090816"/>
        <c:scaling>
          <c:orientation val="minMax"/>
          <c:max val="110000"/>
          <c:min val="0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61089280"/>
        <c:crosses val="autoZero"/>
        <c:crossBetween val="between"/>
        <c:majorUnit val="20000"/>
        <c:minorUnit val="220"/>
        <c:dispUnits>
          <c:builtInUnit val="tenThousands"/>
          <c:dispUnitsLbl>
            <c:layout/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429890906074171"/>
          <c:y val="0.16067081295092617"/>
          <c:w val="0.41816249243579101"/>
          <c:h val="0.1159560386363809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92"/>
      <c:depthPercent val="100"/>
      <c:rAngAx val="1"/>
    </c:view3D>
    <c:plotArea>
      <c:layout>
        <c:manualLayout>
          <c:layoutTarget val="inner"/>
          <c:xMode val="edge"/>
          <c:yMode val="edge"/>
          <c:x val="8.4302738672817415E-2"/>
          <c:y val="2.7365766629051286E-2"/>
          <c:w val="0.90295382408594249"/>
          <c:h val="0.80235955693688865"/>
        </c:manualLayout>
      </c:layout>
      <c:bar3DChart>
        <c:barDir val="col"/>
        <c:grouping val="clustered"/>
        <c:ser>
          <c:idx val="0"/>
          <c:order val="0"/>
          <c:tx>
            <c:strRef>
              <c:f>Sheet3!$C$48</c:f>
              <c:strCache>
                <c:ptCount val="1"/>
                <c:pt idx="0">
                  <c:v>Best previous</c:v>
                </c:pt>
              </c:strCache>
            </c:strRef>
          </c:tx>
          <c:cat>
            <c:strRef>
              <c:f>Sheet3!$D$47:$E$47</c:f>
              <c:strCache>
                <c:ptCount val="2"/>
                <c:pt idx="0">
                  <c:v>Hamming distance (900 bits)</c:v>
                </c:pt>
                <c:pt idx="1">
                  <c:v>edit distance (200 256-bit chars)</c:v>
                </c:pt>
              </c:strCache>
            </c:strRef>
          </c:cat>
          <c:val>
            <c:numRef>
              <c:f>Sheet3!$D$48:$E$48</c:f>
              <c:numCache>
                <c:formatCode>General</c:formatCode>
                <c:ptCount val="2"/>
                <c:pt idx="0">
                  <c:v>213</c:v>
                </c:pt>
                <c:pt idx="1">
                  <c:v>534</c:v>
                </c:pt>
              </c:numCache>
            </c:numRef>
          </c:val>
        </c:ser>
        <c:ser>
          <c:idx val="1"/>
          <c:order val="1"/>
          <c:tx>
            <c:strRef>
              <c:f>Sheet3!$C$49</c:f>
              <c:strCache>
                <c:ptCount val="1"/>
                <c:pt idx="0">
                  <c:v>Here</c:v>
                </c:pt>
              </c:strCache>
            </c:strRef>
          </c:tx>
          <c:cat>
            <c:strRef>
              <c:f>Sheet3!$D$47:$E$47</c:f>
              <c:strCache>
                <c:ptCount val="2"/>
                <c:pt idx="0">
                  <c:v>Hamming distance (900 bits)</c:v>
                </c:pt>
                <c:pt idx="1">
                  <c:v>edit distance (200 256-bit chars)</c:v>
                </c:pt>
              </c:strCache>
            </c:strRef>
          </c:cat>
          <c:val>
            <c:numRef>
              <c:f>Sheet3!$D$49:$E$49</c:f>
              <c:numCache>
                <c:formatCode>General</c:formatCode>
                <c:ptCount val="2"/>
                <c:pt idx="0">
                  <c:v>0.05</c:v>
                </c:pt>
                <c:pt idx="1">
                  <c:v>18.399999999999999</c:v>
                </c:pt>
              </c:numCache>
            </c:numRef>
          </c:val>
        </c:ser>
        <c:gapDepth val="0"/>
        <c:shape val="box"/>
        <c:axId val="61866752"/>
        <c:axId val="61868288"/>
        <c:axId val="0"/>
      </c:bar3DChart>
      <c:catAx>
        <c:axId val="6186675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2000"/>
            </a:pPr>
            <a:endParaRPr lang="en-US"/>
          </a:p>
        </c:txPr>
        <c:crossAx val="61868288"/>
        <c:crosses val="autoZero"/>
        <c:auto val="1"/>
        <c:lblAlgn val="ctr"/>
        <c:lblOffset val="100"/>
        <c:tickLblSkip val="1"/>
        <c:tickMarkSkip val="1"/>
      </c:catAx>
      <c:valAx>
        <c:axId val="61868288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Seconds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2.7777777777777901E-2"/>
              <c:y val="0.2945356487964689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6186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692196336282719"/>
          <c:y val="7.2041807274090736E-2"/>
          <c:w val="0.29823338216443884"/>
          <c:h val="0.1462829736211032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view3D>
      <c:hPercent val="82"/>
      <c:depthPercent val="100"/>
      <c:rAngAx val="1"/>
    </c:view3D>
    <c:plotArea>
      <c:layout>
        <c:manualLayout>
          <c:layoutTarget val="inner"/>
          <c:xMode val="edge"/>
          <c:yMode val="edge"/>
          <c:x val="6.1075468559387787E-2"/>
          <c:y val="3.2445130405211221E-2"/>
          <c:w val="0.93892453144061261"/>
          <c:h val="0.83739974363669911"/>
        </c:manualLayout>
      </c:layout>
      <c:bar3DChart>
        <c:barDir val="col"/>
        <c:grouping val="clustered"/>
        <c:ser>
          <c:idx val="0"/>
          <c:order val="0"/>
          <c:tx>
            <c:strRef>
              <c:f>Sheet3!$C$73</c:f>
              <c:strCache>
                <c:ptCount val="1"/>
                <c:pt idx="0">
                  <c:v>time (s)</c:v>
                </c:pt>
              </c:strCache>
            </c:strRef>
          </c:tx>
          <c:cat>
            <c:strRef>
              <c:f>Sheet3!$D$72:$F$72</c:f>
              <c:strCache>
                <c:ptCount val="3"/>
                <c:pt idx="0">
                  <c:v>[PSSW09]</c:v>
                </c:pt>
                <c:pt idx="1">
                  <c:v>TASTY</c:v>
                </c:pt>
                <c:pt idx="2">
                  <c:v>Here</c:v>
                </c:pt>
              </c:strCache>
            </c:strRef>
          </c:cat>
          <c:val>
            <c:numRef>
              <c:f>Sheet3!$D$73:$F$73</c:f>
              <c:numCache>
                <c:formatCode>General</c:formatCode>
                <c:ptCount val="3"/>
                <c:pt idx="0">
                  <c:v>7</c:v>
                </c:pt>
                <c:pt idx="1">
                  <c:v>3.3</c:v>
                </c:pt>
                <c:pt idx="2">
                  <c:v>0.2</c:v>
                </c:pt>
              </c:numCache>
            </c:numRef>
          </c:val>
        </c:ser>
        <c:gapDepth val="0"/>
        <c:shape val="box"/>
        <c:axId val="61893632"/>
        <c:axId val="61907712"/>
        <c:axId val="0"/>
      </c:bar3DChart>
      <c:catAx>
        <c:axId val="6189363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2000"/>
            </a:pPr>
            <a:endParaRPr lang="en-US"/>
          </a:p>
        </c:txPr>
        <c:crossAx val="61907712"/>
        <c:crosses val="autoZero"/>
        <c:auto val="1"/>
        <c:lblAlgn val="ctr"/>
        <c:lblOffset val="100"/>
        <c:tickLblSkip val="1"/>
        <c:tickMarkSkip val="1"/>
      </c:catAx>
      <c:valAx>
        <c:axId val="619077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Seconds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5.4883185898059097E-3"/>
              <c:y val="0.342243817793883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2000"/>
            </a:pPr>
            <a:endParaRPr lang="en-US"/>
          </a:p>
        </c:txPr>
        <c:crossAx val="61893632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9834CA-8392-4158-959E-DD9BFC182A5B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EE3854-E085-429D-A11E-4DD3EE71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Both privacy and collaboration are very important</a:t>
            </a:r>
          </a:p>
          <a:p>
            <a:pPr>
              <a:spcBef>
                <a:spcPct val="0"/>
              </a:spcBef>
            </a:pPr>
            <a:r>
              <a:rPr lang="en-US" smtClean="0"/>
              <a:t>Lots of motivating applications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Genomics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Biometric identification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Encryption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2DEF8-4C65-4FB7-B8D4-4458A33AA6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People have done this before. What’s new here is achieving performance &amp; scalability needed for realistic problems.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23E0B-B041-40FC-95E8-86F6EB9AA3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DF379-484A-455F-86A4-E479A8B644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First step towards protocols that resist malicious adversaries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General techniques for converting protocols secure in semi-honest model to resist malicious adversary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Amount of information that could leak without detection is probably small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F288F6-1564-4183-9086-0676C54CFF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Circuit structure is small and can be reused;</a:t>
            </a:r>
          </a:p>
          <a:p>
            <a:pPr>
              <a:spcBef>
                <a:spcPct val="0"/>
              </a:spcBef>
            </a:pPr>
            <a:r>
              <a:rPr lang="en-US" smtClean="0"/>
              <a:t>Each GT can be used only once.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Significance:</a:t>
            </a:r>
          </a:p>
          <a:p>
            <a:pPr>
              <a:spcBef>
                <a:spcPct val="0"/>
              </a:spcBef>
            </a:pPr>
            <a:r>
              <a:rPr lang="en-US" smtClean="0"/>
              <a:t>  1) allow GC to easily scale to arbitrary problem size;</a:t>
            </a:r>
          </a:p>
          <a:p>
            <a:pPr>
              <a:spcBef>
                <a:spcPct val="0"/>
              </a:spcBef>
            </a:pPr>
            <a:r>
              <a:rPr lang="en-US" smtClean="0"/>
              <a:t>  2) indirectly improves time efficiency;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B2431-EAB6-4ACF-B663-A2D4C0339A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2308A-6D6A-4C09-A93E-D61F9E1EF7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Saves </a:t>
            </a:r>
            <a:r>
              <a:rPr lang="en-US" i="1" smtClean="0"/>
              <a:t>n</a:t>
            </a:r>
            <a:r>
              <a:rPr lang="en-US" smtClean="0"/>
              <a:t> non-free gates out of n*logn.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61EFDB-FBAE-481D-9490-ADD2B20DA3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4439-F289-431B-8E67-AC155A638F0B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F7DF-4D98-4A09-A3C0-68296996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D559-2C00-405B-B648-ED77B4233D21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6845-6B3D-4E50-9F52-AD9A8E9EC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9C71-BFC4-4194-8DF9-EF3D7E0765D6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DCA5-A73C-4CF6-89F3-ECDBA889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73F-4081-46C2-A4D1-B1C8BBA4EA5E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5215-25AD-48EA-9D0C-C980D60D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6059-6724-40F9-ADF6-838C70F78152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1C62-6D73-4AD1-800F-42B6CFD2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BDF4-CFAB-4FF0-83A9-753649CE2506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F7A-AC73-4A6C-B4AE-D8A3C6239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0408-2DE3-48CE-B6C4-B34F6ED42084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7E4D-45C7-48BA-961B-4E86E085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134B-6538-4210-8647-13343D95B962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92CC-1193-4CE5-A683-C2016AF6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2764-BB87-47E8-A7D5-7FBAD5537368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FBF-4F91-43FE-8D39-9FDD828D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B0B6-1806-4FFF-BCFF-5C904A89F43C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9D73-A8DE-45B0-8A29-558E09E8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A909-BA4E-42A5-8DCA-8ED4CB210F4B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4EA0-7095-4423-B919-4014F975E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039B71-303F-4ADE-82B2-8CBC43BCC1D7}" type="datetimeFigureOut">
              <a:rPr lang="en-US"/>
              <a:pPr>
                <a:defRPr/>
              </a:pPr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E1FE0-EE23-458B-A34F-28262451A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t2.gstatic.com/images?q=tbn:ANd9GcRxVE2IZyoF7hB_-3YCzbXcnRW30xebC0s0KVLnVahghMJxbn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2819400"/>
            <a:ext cx="2057400" cy="2209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Yan Huang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Evans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Jonathan Katz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Lior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Malka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Faster Secure Two-Party Computation Using Garbled Circuits</a:t>
            </a:r>
            <a:endParaRPr lang="en-US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5867400" y="54864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www.MightBeEvil.com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5181600" cy="3886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4345" name="AutoShape 4" descr="data:image/jpg;base64,/9j/4AAQSkZJRgABAQAAAQABAAD/2wBDAAkGBwgHBgkIBwgKCgkLDRYPDQwMDRsUFRAWIB0iIiAdHx8kKDQsJCYxJx8fLT0tMTU3Ojo6Iys/RD84QzQ5Ojf/2wBDAQoKCg0MDRoPDxo3JR8lNzc3Nzc3Nzc3Nzc3Nzc3Nzc3Nzc3Nzc3Nzc3Nzc3Nzc3Nzc3Nzc3Nzc3Nzc3Nzc3Nzf/wAARCACMAIwDASIAAhEBAxEB/8QAHAAAAQQDAQAAAAAAAAAAAAAAAAQFBgcBAwgC/8QASxAAAQMDAgMFAwcIBggHAAAAAQIDBAAFERIhBjFBExQiUWEHMnEVI0JSgZGhM2NydIKSwdEWNWKTsbIXJDY3Q0RVs1Nkc4Ph8PH/xAAaAQACAwEBAAAAAAAAAAAAAAAAAQIEBQMG/8QALBEAAgIBAgMFCQEAAAAAAAAAAAECEQMSIQQFQRMxUYGRIjJCYXGCobHwwf/aAAwDAQACEQMRAD8AvGiiigAooooAKKxmo5eONLTbZBhtLdnzx/ykJHarH6WNk/aaaTfcBJKxkZx1qqbv7RrlqUlL1ttY5aATMfH2I8APoTUce4tuE9agm48RzT1EdTcZP7raVn8a6LDJisvmjNc8zL3IiOhE2HfGlncCTdXkqPw8ArdF4kmIaVIYXxKyyk4U61cS6gHyOpvH40+wfiFnQAOazVL232h3JogIvjT/AObukLs8/wDuNE/eQKmFu9okbs0KvcJyE2o4ExlYkRlHy7RHL4GovFJBZOKK0xZTEthEiK828ysZS42oKSoehFbq5jCiiigAooooAKKKKACkN4usKzwHJtyfSwwjmpXU9AB1J8hXm+XaJZba9Pnu9mw0nJxuVHoAOpNUzxHfbldLw2VtFy7KViLCSNSYAPLbkXiNyTsj4+7OENQmxy4t42lzQW5C37fDWMogML0yX0nkXV/8JJ+qMk+RG9RCS7McsqZOtiHa3Hw0IcRWCsjc6huSQOrhyc7bUpjvO8H8SPIu9vamvAAuqcUsLGpOVKbXn3vEfHvuNiOdb7paYrXDM2XZ5Xe7WZLDrZVgOsKwtCkOJ88KTg8jirSSiIWItEdqLb5tntkWTClQ3Fum4L1L7VOoKaSQUgK28JSnOd+VIPZ4458uyIrbrjTcuDIRgKO/gUQduZGOdJodytquFRarg3JkSBML8ZLACS3lOFAqUDkK2OADypYl+9RZkeexDh2gR4ojsGYtCChHiycOnJUdRydO+TtTp00wMcQLfTwXZGg8Z0PtXHBNJPzayMdjg7pwN9+edthTlaj3qHBYiSnbdfbVCWUxnd2ZbRSXCcg7KKV5Oee3lkMTSpLMeXGb4jtLbEo6n2W1ns1H4Ja0j7P4Ctva3d9taI1xtUx5TJZLrTzXb9mRjQFLCV4xt8NuVKnVAeOGGYrdgvU+4RGJUdhppthDoIy+tWE4UMKGACSARWbDEElbTViuMhu8vBSlMhshkpAzoKidyACTqGk8sjmfN0mqi8PN2J+0v290SRJKlKOHzp05IUPLcYJFKoobsPCUqdFkMyJ1yV3QOsKKhFaxlQUcApWrlgjkDjOKk73fiBvtN6m2SYCM2aWvCshBMKV6rQMhOfrt7eg51a/C/Fse8r7nLa7ndEIC1RlLCgtP121DZaT5j/5qnOElN3V1Fruaddshx5UkpScKRlIUSk9CCkY6bnnmktvmOxozLj6JQtXeFCJKRjtIrgwrKCDzwQSjkrfG+9c5409uoWdJA5FZqIcFcUqug+Trmtr5SbbDiXG/yctro6j+I6HPLcCX5qq006ZIKKKKQBWCcA1mon7Rbm5FtLduiuhqVc19glwn8k3jLjnwSnP300rdAQDjnik3CYZrSwqLHWpu2I6OODZcgjqE8k+u/RQqIm1d5iNPW2YmbOUlTkmOgntE538IIy5sTqxkgk7Y3O1m42l29d5ucN962Mo7KNFaVoOhOyQTkY2yo45qJ86e3bgxHxLsfCtpkx0nKZAS6+WyMnxpKsoIAJ322yCRV1JxVJERHbbjCvVkct3ETymzAb7SFPSApxCcgdiRkawc7DO3oBTXbrap1BdcdkMQn19m2htOt6UQdkoQDhRBA390Eee1LQ45xFclXa4RGVZWlpEeG12RlvHcIGN+uVK5gepFXDwhwqm0pE+5dm9dnEBKlpT4I6OjTY+ikDbbnUZTUEBG+GuAZqmg5JX8isKH5GKoLlLH9t8jb9FIA9BUpi8KcLWNAdMGGkjm/LIcUT+kvO9IeKOMBDcXCtelb6SQt4jKUHyA6n8B61AZUmRLdLsp5bzh+ktWaw+K5rHHLTHdmjw/Lp5Fqlsi0zfuHGvCJcMDlhKdvwFYXH4ZvyS2ti2TMjkUIKv51VFAJBBB3HL0qjHnGRPeKLb5VCtpMnty9nkdLC02GW5DSrcxHx28VZ9UKzj4jlVaX7hZ6JMEZyJ3Ccv8mwXNbEr/ANFw8j/YUc77HpU1sHGEy3rS1OUqVGzjxHK0D0PX4Gp3Nh2ziW0lmShuVDkJyPT1HkR+FbXB8wjmWz8jM4jhZ4HUu4oqDeItksUlFvjrZvT6u7yHJA16GuuhJTgZIwQrcevRnkXO6XDLL8yXJC8DslOKUDg5GE8ufkKlnGPDEqJNMOQpT0vQVQpZG81tPNtf51I5H6Q256abLZd1WHhZMi04buU2S407L0grabQlJCUHpnVnPp92mmqtblYT8PzpMaSzCLiospp3tILq/CWXj9E5+gv3SDtnB+tm+uFr03frQ1NSgtO5Lb7KveadTspJ+B/A1Rbpn3bhSZc7zIdkBh9puG/IUVKUpROtCVHcpxg45AgY61K/Zvfy3do7jq/m7me7SsnlKQMoX+2jY+aga5ZY6lY0XBRWByFZqqMwapr2m3QvXi6OJV4YrTduY35Lc8bx/cAT+1VymucOKZZlNMvEkmZKlTD6hTnZp/Bo/fXbArkJmtNxRBhsWq42aM+2j58lbi0OkuBKtQUk7eHQMYPLzzQpopbac4fXISi5lUJcd5QKwrKDo1DAUk6k74B5gjzVjjae+nsrtCt9zjDZLMmOPmx5IUnBSB0515ZuffZL0qLBYhMW2I4qLHYyQhxwhAUSdyrUtJyfqjyqzv4CLC9mlkZcfVdAAuJB1RLeSNlkflXvipWQPIDHSpLxBfYjTEiCzcmo0z3SpaFnRnnjA54pz4etqLRY4NvbGBHZSg+qsbn7Tk1AOKLNc5PEE16PAkONLWClaUbHwgVjcwz5IwuCu9i5wmKGSdTdUN3yXb/+uxP7lz+VHyXAHO+xNvNl3+VZjcM3mQ8loQHm881ujSkfE06/JMm0bQLXImzR/wA06yezbP8AYSefxP3VhRxOW7x0vM2J5UnSyW/IT/0VSG2VrvENtL5w12qVIK/gFYNJ5dhjw31MSrxGadTzSpl3+W9apVnv0p9T0mDMddX7y1IJJ/8AvlThEjXgsJh3OzypkMbJBQQ41+grp8DkVJQhJ0sbXqR1zSvtE/QbvkuBz+XYn9y7/KpDwrcIVkLrT16jOxl7hCW3AUq8xkdaaLjwncGAl6Ew9IYX7oLelxHopP8AEbUi/o/eP+myv7ulB5ME7jj3X1CSx5oVLJt5FjcR2ljiawKbYXpcUlL8OQNi24N0KB5j+RqmEuymLvGcjJisoubuiRHlsJcZRJSrSsFBG2FEEEcg5jkKvaxtras0Jp1CkOIYQlSVcwQkbVUftKtojXW8NoGAvsbm1joSexdx8SUn7BXq+Gm2qfU8/NU6R4vTCZKG5PFvEUdbUJwNC32lkOJaUcnT0SknSRvnlzpjaCWbxcolv1Iakt99gbYKVJHbNfbp1I+30pkbuU1qNIjNyXEsyVan0g/lf0jzI3OxpVHvEh2+wZ8taVdg60AlKQlKW0keEAcgBkVbUGkROjrNPRdLTDntY0yWUOgDpkA4pbUT9maijhruSjkwJb8X7ErOPwIqWVQls6JGmYsoivLHNKFEfYK5nvBPd7QPK3oP3uOH+NdNPIDrS2zyUCk/bXM96QREtBPMQy2fQoedSR/h99WOH7xMbMHTq+jnGemakPCbQdQtBOz1wgMn9EuqJ/yimhU5aoSYpxpB97O/Pl8P5U4cOSOwjzVggdguNLHwbeSD+Dldk5uL1KtxyUVWl2dKDlVV8aygb6+0yhbS21YcWHVeMkAg46eVWmhQUkKScg7g+dVXxg649fJsdLCSGnSsrQ34saE5yfKvPc0bWFU+pf5ck8u/gJrS878mXkl1zIjt4Oo7fOCsvvO/0ZhntXMmY6M6j9VNa7T/AFXev1dv/uih/wD2Xhfrjv8AlTWQm+z7/h/01Gl2j26r9G68OugWfDrgzCaJ8R38SqcUOOf6QVo7RenvKxjUce6aa7z7tm/UWv8AMqnJv/eGv9aX/lNdE3q+6P6ObS0fbL9jdZ3nTbryS64cREkeI/XTTazJWh9CnFOOICgVI1qGoZ3FLrN/V15/VE/9xNIoa3I7qZaGA4lpW+tGpGema4TlLTDf+tliKVz2/qRcVlWly0w1toKEKYQUpKs6RgbZ61XvtXbT8qMnG7tomJP7OlY/EVP7Ac2SAcAZjt7DkPCKrr2rSUm7upyP9Ws7mfi86lsD7smvW8Nvp+h5nJtJlShJUsJTuonYedeVHwEjyP8AhSmFLXEe7RAB2xpVyrW4VSnzj33VYA9TyFaCc+0aa9nxFUdKd7l9ezlWTxAnoLs4oftJQf41Mqh/s5Tli9vdHbu/j4Jwn+FTAVQn7zEjB5Vz7xxBMR+dHxjuVzdAGOTb6Q4j8UrroOqx9qFo13Rt5Aw3dWO6E9BIQdbJPxIKPtNTwyqQMp2nXh5Cu9OLdBEFSe7SndsNpeBQCfQKwf2aTWq2y7tcWoEBkuSHlYSnljzJ8gOtSy9Xi2cO29zhizNsTkLSpNzlL5vuYIARjkEnBHqMb7k3Jy+FCLU4Cua7hw1HRJ2mwyYkpB5pcb8J+8YP21FeI4V3HENwfgxZhbd8OttpRC0lIBGcctqZuEb8/YLkZFxSptCktsXVCtyg4HZSNuYIISo+e/0hT7xDCvcm8ynoDc1cVxSVNKaWdBGkbjBxisHmuP2Fs3v0L/ASSyPdLbqaoljnRrbcUiO84p+I2QlLKgQrtASncbkAZrQ9abieHIjQgSi4mW6ooDKsgFKcHGPSl9phX5mLcC/GmLc7JHZIcUo6iHASBv5Ulbtt9kS3VyGbjGQrUUhrUoA9ABq5ZrLeNaUlF7qvyX1N6ncls7/B4u1quLibT2cCSrRDbSvDSvCQpWQdtqcEW6cOOlyTDkdgZC1BzszpI0nrim5iy8ROtPrX35pTadSEKUrLhzyG9ZFpv3cyspuneNeA34saepzqpU7vQ+j9Btqq1rqvUxaLRcUQrqhcKS2pyMlKNTKhk608tt9hmk8mzXiKp+IzHluxyoEltlWheOR5dKeYUe/Ktc1h6HKbcTF0tKyrU4ouA+fPGfsppNr4m/8AAuP76v51HJiShFKMiUMjcpNyX9XzLKsiVM2SCh5JQpEdAUFDBSQkZzVHcbXcXF2ZMSdrlKyz+rMgoQf2llR/YqecWXxcawRbAh5TMx6Gk3B5RyYjASAtR/tH3QOpPqKg9vRw1eYUyTdBcWHYqgltqIUq7GKAEoJSfewc6iOqsnnt6nhY6YKTXgYOR3JkMpy4cbQu9xFuj5phfeHP0GwVn8E4+2pQOCbLNdjNWvillL0lCVsx5sctrUFe7169Nt8jzFJbRZGXbg9At7q3kTpIt7TxGNTadKpDgHQYAA9FfGrbyRaZCi2/Z1EXE4Pt3bDDz6DIcJ5lTiiv+IqS14abQ00httIShACUpHQDkK91Qbt2SCmniizIv1kkwFq0LWnLTg5tuDdKvsNO1FJOtwOfZF1utgfkz4CWoz8tRYnoWwlSmX0++kZGyVe+Oh3G+mmpviq9spCY00RgOQjMNtY/dSKtX2i8Ng9teYzCnmlthFyjN+842n3XUfnEc/Ubcsg1ZE4bemXNuCzLigyAFQ3XFFKJSScZScHB55Sd8gp57G7jlBq2RF9hdvnFF2CUvqkzo8VzQp5sKDyM7tuq28JBIGepA25iWcI8WOWFK4spqQu1snS6yvKpFtOcEKHNbWeSunXHIx7iK7ReHoDvDHDjhJJKblPxhb6xsUJ8kjcfePMlJwXb0z13O5z5MmOxAjdoZ7Th7RpfJIGfeyAU4PTalJao21sMv2DMi3CMiTCfafYcGUuNqyDSe9SlwoqHG1oSS62glYyMFQB6jkCT9lUuzPes7DN3gSXY0eS4UCdbkAIU4Nyl6Mo6QrH1SBjcZqT232kTwhKXk2m4+SmZXdXD+w7gZ+BxVeeCTT0koySdskhmyoirg6leotJWUFQJye0wAtPnj3cfRpzYucg3NuM4gFDi3EjCCPClIIXnkQc/iKYm+P1FHi4cuur82ppY+/VTfN4+eacU+1ZWYzqhpDlxuLSNI8tAJV93Oq8eGyRpJk3ki+hY2MVDeKON2IfbwbKWZM5tPzzylfMRBy1OK8/JI3J257GD3bii73qM+tyRMmRWx86xaWFsx0jyW8oayPMAY9RzpjtLsO9R3oLqXEyeycNvhsp7OMHAnIzg6lOEasE9QASc4FuOHqzlY6MWaVxFbbg7FeW8otmSlK1pTJuToOO0KTultPiCU+fqciFwZci3TUSGCEOtEjStOx2wpKh1BBII+IrFvmyLdLZmQXlMyGlakOI2I/8A0dKmd4Nl4kso4il9pbbkHOwfaZZ1JmuY2LYzz5aj065OM2Pd2fcxCC82wT5MO7W2XpcuqwpiKrKVsacheSMANo04Cvq+WmrC9mFmaOq8JSe7Ntd0t2pOCWwolbuOhWvJ9BtyqIcH8LyLjKVbSpYKUhNyfBz3drOe7IP11HJVjly+tm7YzDcZhthhCW2m0hKEJGAkAYAFcMs6WlDRtoooquMKKKKAMEZqs+M+CjGS/KtUVb9vcWXX4TWzjC+rrHkdt08j92mzawdxUoycXaA5muEGQ9LEt6ah+PKd0/KC86Qo9HNiUK8wR6jI3qcIiwIcew8Gup7di6ESJcyO5gKcOdGhQ2UElODkEcuRqbcRcExbk87NtrogXBwYdWlsLakDydbOyh68/jVa3KwTuHZzEt6O5bHYzvaMyEBUiCVZ57ZW3nG4IVn0qysinsREN2uSJMaNwjaYHc2G52FqddLi3XtRRknAwPTHl5Up4tmR+GbiqxWKLGQIiUiRLejtuuvuEAnJWDgYI2HrTZdEXOTdlXyLBaUe0S+p2AsvtFwHJVsSU5O+DjmaX36RD4hvKb5bLhBhynAgyIdwUE9m4kAZBUClaSANufp5TpKvD/QGa8SbXNtsF+PCYj3MOLTMDSNLbgGnSoJ91OcnIGNweVPc/uz3s7ZuMS22+LIM8xpK2Y6QSnSVJwTkjpyNI+OpNpcmRo9lZt6kNsI7eTEa0dq7ghWOQxyPKldncgHgK4WyfdYMZ6RJRIjJcWpRTpwFagkEp5H76H7qfzA08E8R3aHI+S41wdbQ+gtxQtWUNPZ1I2OwClZSf089KWJv9gu8lKr9bnLRdG15FwtycaVpPNbfmCPU7VEoFvmTXAYcWQ8lJBUtlBwkeerkPiak1zitcQ3tbqIye8LOVRbWe8vOE/Sdc/JpPmR1ztRKMdVgIeKbWyviMpsTrU9mant2u6bgE++MfRwoHY8gRnkaeODuGJU6SEWxxKnGzh65J8TUTPNLP13T9YbDp0VUq4d9nbrjIF3S3ChKxqgRVlS3h+ee5q/RThPlirEiRGIUduPEZbZYbTpQ22nSlI9BXKebakOhNY7RCsltZg29rs2Wx13Uo9VKPUnzpwooqsMKKKKACiiigAooooAKwUgjBG3LFZooAjdy4I4fnvF/5PTGk9H4iiysHzynH4imiX7PFrx2F/mKSOSZ0dqVj7Vpz+NTuipKcl1ArRfszmFW1wtCh5qsrQ/wNKI/s3kNkar0w0P/AClpYbV+8QTVh0U+0kKiIs+z60KKVXR6fdSnkJslSk/ujAqTQYMSAwGIUZmO0PoNICR+FKKKi5N94wooop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8" descr="data:image/jpg;base64,/9j/4AAQSkZJRgABAQAAAQABAAD/2wBDAAkGBwgHBgkIBwgKCgkLDRYPDQwMDRsUFRAWIB0iIiAdHx8kKDQsJCYxJx8fLT0tMTU3Ojo6Iys/RD84QzQ5Ojf/2wBDAQoKCg0MDRoPDxo3JR8lNzc3Nzc3Nzc3Nzc3Nzc3Nzc3Nzc3Nzc3Nzc3Nzc3Nzc3Nzc3Nzc3Nzc3Nzc3Nzc3Nzf/wAARCACMAIwDASIAAhEBAxEB/8QAHAAAAQUBAQEAAAAAAAAAAAAABQADBAYHAgEI/8QAQxAAAQMDAgMFBQYFAgILAAAAAQIDBAAFEQYhEjFBEyJRYYEHFDJxkRUjQqGxwTNSYnLRFoI18CQ0Q0RTkqKywuHx/8QAGgEBAAIDAQAAAAAAAAAAAAAAAAEFAgMEBv/EAC4RAAICAgEDAgMIAwEAAAAAAAABAgMEESESMUEFE2GB0RQiMlFxkaHxI1Kx8P/aAAwDAQACEQMRAD8A22lSpUMRUqROOdQp9wbjENoSXZB3S0k4Pqeg39elCSYpSQCVFIGNyT0ocq7NOKKITSpJ5ZGyP/MefpmuEQHpag7c3OPfKWQO4n06n505GnsSYclyzBt9TK1NAFRSFOJ5pJ+e2aE6EEXR/wCN1qOn+VtGT9T/AIr024L/AI8x9zi24S5wjz2GKDaZ1F9rogSHZ7QXLZJMJtknsV9UqXzCgQob4z4UKvKVN3zVUZMKTNLtuYkMssklSV99BKN9jsDtg7UBbDYLdjdkk9SVKz+tcNWmClavdXVtrAwrs3zt+e1N6anR5enIqk3JEwNsJbekjKSVJThZUDuk5ByDuOtBtNM/Y91iWW5R23XmmHV264t/94ayOJK/6xxJyeSuYoCw+4zG8iPPWrwDoC/zxmuffZ0X/rcUOo/nYVjHof8ANDtNrdmXnUM3tnVMIm+6sNFZKE9mgBRA8Ssqz8q5+2blEvP2Utlu5KTFMp1TADSmk8WEjBOCTvgZHwmgDsOdGlhQZdytIypCtlJ+YO4qSDnlQ1yPEuTDDwQpla0hbZPcWjIz8wd98U37zLtyuGcFPx8bPAZUn+4Dn6DPkaEaC1KuUOIcSFtqCkkZCknIPrXVCBUqVKgFSpcudQrnMVHZCWU8Uh3ZpJ8epPy/+qEnk2WvtDGh4VII3P8AIPH5+H1O1QpT0DTVtdnzlKCAQXXlAqUSTjJ+vM4wPAVPt8FMNjBUVOK3WtfNRPPJoULkYDyoV/fjvRpKylqSMJR3v+ycSTtzwDuFdcHmJPb6zdxIj3OzSBISyk8ducUEtyEnqFjkvwJyn5ZzTWk7tGuU28e69ogpebcdYdQUuMrU2ElKknkcoz4b86c09b51mkyLakB2yoSFw3Fud9oHOWf6kp6EkYBA3xmpj9wbRJWzbo4flqxxlAACR041ch/zigBlvsV0i/a0dqY3Dgy5Tj7RZRl5vjHewonhHeyobHGaIvNWiNdVXN58Jmdj2HEXD8Gc4xnHPehN5uEeAwuReZqnQn4mYyuzaT5KUT+/pVYlawDctECzQY4uLu6IjTIcdA6KcWrAQPmM+Vc8sqteTNQbLv29gTJfkIZY7WQOF5xLP8QdeLx9a9hP2KO8HGSy26lvsklZIKUc+FOeQ2HLwHhVGterb3I11E025dW3HeBxUpbTKeBtQQVJQnbKsbZO3XlzotcdWy7dclW6/NJjlKsNygxxtODoSknI9Ca2RsUl1GUKJ2NqPdFsskCHb4S2Lc6VtrcW6StzjPEo8SjnnzJqNpy1y4c67zrl2SpU2SFBbSiUhpKQltIzvtvnzJqryNQW6FJabuEb3ftk9ozNtrhLbifHh6eY3xVjt91cVGEiI+3c4OM8bAHaI+af8fSslJPgTosglJrgh61kMsXnTBcDqiJriuBpKlLUA0vYBO5GSnblyzRy2vzpnbGdbxFZP8ALdCnFDrxpGyTnlgn0pmHDtsu6C+RjxyVsdjxcWQE5zsOm/h4b0XJCEknbHnWRqBJjuWt5T0dJMZaip1roOe6R0P6/nRNh1D7SXGlBSFbgjrQqHqiz3J1TMSSXUhXD2waV2Kj4BeOE+hr1YNpmF0ZMR4/eDOzav5h+/wBehoQF6VKlQHilhKck7YJKvDFCoJ7dx66SThABLfF+Fsbj/Pr5U7eVFTLUROSqQsJIBx3RufrsPWmbxeY1hTGEtmQqOvIceaZK0MgD4l45Anb18KEoGXa02rWUSPcIzzclTIy0lwqU0c80uIz1z/cOngW7Jp/TMlLyVaYiRpEdXA8lyOFJCuZCVHZQxg5HlyOwdu8i1uNxLlaJDCp8h1CIrkZwEyMqGUnHxJ4eInPIAmi13kLHBDikB58nvHklP4lH0/UVDegMSn3Zrpiw1hqO2cPPAfD/AEpH82Pp9KzvUntHtkFx+32hwJhxv4zjSu+8s8kNnxP4lnkOW9N+0nUUjto+jNMkmXJwh5YO6UnxPirck9B86qv+h2JGtoViYBEKDEbdlvY3dKt1Z81EgAdAKrrciuW3N6jpv9UvP0NsYPfBDvRvt4sR1Xc3nGkpeQ3bYjQwlOSe+B5YwCdyd6vGmLSzonSku5XBAXclMqflOL3OcZCM8+ZGfE5qdrK72yysWhiYygtOTWuBvkG0IPx/7dqFe2W4e66STHSoccx9KMg54kp7x9M8NUn2m3KVVSj0xk3+y8fU6VBQ22+UVL2MyVyvaSiZKWCtTMh1xaz1Kdzn1rUtRa3RBv4iqhxpVvbCVKdB4lEnfKTy2rEPZsiI7qZtmfJejRnmnG1utEApynr5HGDW4QvZ9YZYUYt1ff4ccXZOIIH0G1epntfdiTiqhf5Lt/seastduSwZrBaVb3/vJEZKgFIJx9834KHUcj6UxomBcbPc1oTBEq3PkLROZUE7EbK57jxHQ0rppnR1heaF1fm8biSpHEtRzg7nYc9xUS8vspsEeRpS5y41qYeLElsKVlvP49+9jfxxWHZ8nTH79ftxb6X5a4/svE5tpi4g259pueoFxUUrA7cDmcdDy369a8unFqDTM+LEWpp95hbZBylSTjBB8Oo8qps7REy2xWLrZpz024NrS7kn4046ePqdxmrgl15lmLeS0pkvpbMtlQwUEgDJHiOR8vlW2MnLuiuurhBJwltDV1v9ks1oLDa2+Psuyj25kAuqOMJQGxuPDwHWidrjvmxQ2LmMyhHQl7r3wkZx60xeJb8NtiRbLQJ8l5XZghaW+zyCQVKO4TtvjPyoIwu+C6OSrjP7aZCWkG2Qm8NFlwgFQz3lq65JAHCdt6yNBYrQ4tAcgvH7xg4Rn8SDy+mCKI5GTsaGXJJiyWJqeSFcDn9p5/sf9tE0kAfFQA5tPb3txR3THQEjPid/8UTKRjHShtnwsyngQQ4+rBHIgHA/SiWaAGRrHaIM1yfFtkKPKcB432mEpWfUDrQK9Xdq12y66gfHdQkoaz1Sk8h/cr9BVmur/YW+Q6DgpQaxz25TjB0/arM2d3SFLA68IB/NSh9K58nlKH+3H1/gyh3Insmtr06RcNU3H7yRJcU2yVDPmsj68P1q22K5wZ+oL81GaSJEZ1ppxeclaUpI9MHIpyzMt6b0fHStOBBhFxZPVXDxH86xTQepTZ9WomS1ZjS1luWcfhWc8Xod68yqJeoSvsh44Xy/o7Ov2lH+Qh7YrmZmqzESr7qE0loD+o95X6ih95uV2vekLa7JaU5EtrioxkZzkkApCvMDbPpQTUEtdwvk+U58T0hxZ2xzVWxeye3R5Gg3GZbKXWZchwOIIyFAYH/4auLpwwMSuUl+HS/fuaY7tm9GTaS/4qM5x2av0rUtIane02+59wH47wHaNBWFZHUVV7lpB/S2o0lBU7b3kq7B4jltnhV5/rUmt/vxs1ZW9pl96djxnjOFi4bLDrHU/wDqSSypEcsNMJISFKyok4yT9Klez0GVKnWx5pa4k9goWrgJSlYHdJPQ4z9BVTrZPZoqOdKMBkjjC1h0A7hec7+mDWde5T3s2Z3TjYvRBcbB+jNSx4MNNlvMhLUyK+YyCvPeA2Sc8h4b1eltoeZUh1KVJUCCCMgg8wfKsa9pURMTVLrgPC3JbS7k7AHko/lWn6Refkabtzsri7VTCeIkYJ8D9K6ISe3FlNmUQVcb4v8AF4H7GtSGnYThJXFcKMk/En8J+hFEwhIJISATz2oYQWNQcWO5IY3/ALkn/BFFMithXEecwHojrRAwpJFM2txT0BlXNQHAonxG37VNVgjBxQq2vtxxJZW62nhfVgE42IB/egGrGHBYkqZ4A5hRBXyzxHnihQ1BKa01Y7lKSVIlBJmOx2uJSAUE5SgZJGRvjJA3xsaNWVtSbc7HKgFoWtviG+DxGmI2nG40S0tNyFF21ghh0pG4KeEgjlyPOgIyZzlw0kmYtxlwvbpW0oKStHEQk7bZxjI6HNZn7a7XOl6ysqxDfVC7iC8EEoCivcE9Nsc61SRambbp+RHjkkAreUTzUpSionbluaMJKXmkuJ5LSFD6Vrsr6+fJKejNvaI+YuiryoZGWuzHTmoCvn+wtdve7eyRs5JbTj/cK+jdWoaueroGn5rSVW2Q0VPtgY7RXexk+RGfnWYXHTUPT+pFoZbPawpIU0SokEDCk5HyxVZhYv2KicG9tss1izyZLp/LY/7XNGlp1y/21rLa1Ey0JHwq/n+R61cPZa32ehLcMHiWXFf+s/4oWdZz1oUh+NEdQsYWlSDhQ6jGeRpq1apXaYDcKJBaTHaKuBBcUeEEk4z5Zqqyasu7DVE1tp9/gdUfTrY2dSRZNd/8DWB1dRWdkj8qJav1o+7ZlIMJsfep34yfGqIdVvbgRm8+ZNd3pWHbVR0zXk668qvFXRbwy1cjg86n2m9XG0LcNvluMpWO8kAEHzweuOtAdUm7aeMZa47C4sppLjL6Wzg5AJSfAjNWj2bW+NqOzvTbigqcRJLaQhRSnhCUnl8zXRdfHHq95vaMpeoY1u4SW9/At+uAJN70zJjgOh9QTnGQsZSTn0JrQwpthHDlKANgOQFYd7VpcjT1rsrVnkOxOB10IKFnKRgbAncV17GJUmVAu8mbIdfPbN991wrOySeZqXnpYn2qK7/XRQ3Prcavy2ahAvMO+yoUuApSmUSH2Asp4eIpwDjyyK5dvLzeqEw356GGFL4ENOQVgOq4c4S8e7nrw89jQT2ZMcGnrESCFPJkSzkbDjc2/KrVLs7899szZgcjsy0SWmktBJBRulJV1AVvyztVot65OJkew6gauzwcDrTbLynBFaweJ5KDgrzy6fCOQ5+Qa+K4brICFEbpzvzPCKNwdNNRVW5vt1rj211x2K2RukqSpO56gBagPmPCor9scuM2W8FNgB3gAVzGEp8vGpAXt/3c6Y0NgXAsAdcjnRKhcs+7XKNIPwODslfPmP3omCCMjwoDmQ2l1lbahkKSRQ6wulVuS0s/eR1Fpef6eX5Yoi84lttTi1BKEDiUo8gBQUPtxp6JTTiVQ5yRlaDlIV+FWfAjbPyoDMEzJbGvWVXB9alsTygFw/ClStgPAYNXHW2i485mXc4ZcRNx2ikE5S5gcsHlsOlM6msUTULM64QA4zd4mULa8VJ3TxDzHI+dd3fWqoumoMtiMXhOYIDnFs24BuD8t/pWlRS2mXTunZKuVPDXDMqByKVe4357Y514CFAFKgQeRG9cbWux6TwCtTtOO2lfAgq4FhS8DOBvv8uVUnH1NbXolKV3ktuIStC47iVIUAQobbEVXtd+zxdtlouNmbU5b3HUhxobljJ/NPn0qKvUKoXOifD8fE816vU3f1I1KTaod3sDdvuDXGyuOgHxSrhGFDzFDNAWYaet821LfQ66zMUo8PPhUlHASOmQKs6UFIDeMlICRjxG1YlI1iu1e0y43BtRXDW/2DredlNpwnPzGMivMYdV2ZXdTF8d/ns0zca3FhD25yQqXaYgOS204tQHmoAfoaJaEjOwfZm8Y6SJd0eW1HHUrXhtH/yPyBqm62lK1Xr5Ue3q7VClojR1DkQNs/LOTWy2uAmH7miMgKjWhHYREnk9KKSkq+SAVEnxUfCr2vHaopxfm/0XP/Tlc/vSmWbTkNqM6pmOD7tBZbhsnxCBgn61YKBqudp05Fjx7rcosRa05HvDyUKWepx13oww+3IaS6w4hxtY4krQrIUPEGr05jp1XC2o+AqBZkgwy6rYuuKX88nb8qV7eLcQtt7uukIQPM7CpTDKWGG2UjIQkJzQDc+MZcRbQPCs7pVjkobg/WoJurrdndlNwnJDzCe/GaI4zjmE52J5/Six3GOdCpg+z5gmIGGHTh4dEqPI+uw+ePGhCKjrBNzuMeLAlvITKuy+wiQGVHs2W8ZW66rmspTvjZOcbHGauMe0Qolkj2llITFZaDTYPgB+tBNSwbRCnK1Nd7tOipSwI6VNOcKEozkpBSMgqIHIjJwKC2vSv+pZrV0ucWTBtraw5FjPPuGTIPRx5ZUSkdQgY86Ehh9ic1NCoamU3Ztvs09uSETWhyCiOS07748+ROK0m1z5abjabhbXbezJcMmM6o8TTLvNXeHJJ3+taHeG4PuRduD7bDTfCQ+44E9mc7HiPI561F97diIMe8IDsdY4UyUo4kkHosdPny+VYuO+50U5Mq/BR9N6JlsXmLIniDMhpJKg29kHbY46jNWrVOkIN0tjvukVpmclBLK0AIJV0B6YNBn9FWyNKVJbafdtz/eSuI+QpnPkPiR8tx+ga56dvrMpS7BNkzoRPcLUw8ST4K35+f5Vq6emOtFg7nfap+7p/wDvie2HT10sl9bVPjBLbjSwFoVxJB22zRfWE77O0tdJQWUKTHUEKBwQo7DHnnFEoOnJNsYVJl3SdLcKQA087lCM89up86z72z3UM2mLaGcl6W4HFJH/AIaeX1UfyrzWZjOz1SEfHD+QyMn3IuTe2dab9ozUnSk5+4uJTc4LB57dv0SR55IyKz/QOnXdS6hT2yVGKyrtpS/IH4fmTtVw0poNtFhmRrihP21cmOFpgp4lRm9iFKAGUknHh4CrtaNMRrDbkWsKW0yoBT7bW8mYf6iP4aOnjjbbrZVVxr92OItOT7+F+hwSk3pzIFm0ozF1RedQOhDCXFq7FYGQwg4Clp/qUchI/wCTcEqRbLe5dHITxbjt8MSE2njWc+Q5qUdyfn55nQrYtwtOS20tNM47GI2O43jYE+Jx9OgFMzZcyzXYS57yHLQ9hoFI4RDVnuqV4pVnBUfhOOhNWOPR7S3J7lrTZplJN8DWmhp+9wXJcf3a4OunEtb7Q7QL6pWlQynHIJ6V5pa1Cw3q6W6CkotakNyGGc91hauILSnwScA48zXeo9LNTH13W1OuW+9IR3JUfA7XHJLieS09N6da95gwW2pSm5F3lpHbqSMJUvG+PBIGfQZ610mBMbJnXUObdjF5HxWR+w/93lRMDPLao8GKmHGSyk8RG61EbqV1JqTQhnlcuoS42pCxxJUMEeINdUqAClhMZJgTx20Jw4QtzfbmAfMePXHjTt6uj8FtpMSC7KefWENqB4WkKPIrV+EeYHlzNEn2UPtFt1IUhWxBoUFSbTs8VPQxkh38TY/q/wAj1oCkawtFzlzrdb704xPVdZjTba0ZQmKhPfdSls55hJ7/AD3xWgX6c3arLKnOtpWzGaLq0qUE91IycHx/eh5tImamg3tEztWozLiEx1YIQpzHfSeedsYORjlQr2gSEXN22aVYcQXrjKSZCSTlMdvvryOe+APWhJLgOwpRiKjGVaJc1ntmmF4HaAjPLdJIByRzqaYMxErt1R4j7mcl1ALSz5Ejn60FZMm/azTHmluGNPrD6IzZKlSS4gpS5xdEAFQ4dznn0qbryNLbgIvNtXJU/bVh5cdp5SUyWQcrQQDgnGSPMUAUfflyGy27bCQeeHh/igremYv2ku4psbC5xwTJlSFOLHy/l9Keizl6mucd+0Tn2rVGRxuvMqAElagClsZzskbqPjhPjTOoA5H1tp1SpD3uc0vsOx+1PZlwI4kHHLOxFYOuHV1a5J2wvHtMkJKTIbitKOVNxEBGfmeZPnzqJpq7WSZPuEC3hSJkJ0oeS8nCl4JHGDzUnIIzVj3IPiazv/Ts+5PTLhDuTMGVbrhKVCdS1kglZJQ6onds53SB51kkl2IJutNONLmIvjj1zcjtgplMsTHEFtrY9o2En8PMpwcjPUCnRo0SIvHC1VfTHfb2S5JRIbcSoeC0kEEGi+mLy9e7aH5VvkQpDZ4HUuJIQpQOCW1fiTtkHwxTMNmHYw5EtaFvPvLU4GwrITkk4SCcJSM8tgPyqQO2mO5p6ysQXpzlwdaHA044gBa0/hBxzIGBmptuhrbcXJkqKn3NsZyG0/yj9zSgwVocMiYsOyCTjHwtjwHj5mp9CBUqVKhAqVKlQCpH5A0qVCQa5aw24Xbev3dfPgxltXp09KYdkFCmzdYABQrKHgniAPiCBkeuPWjPWveEAnrnnmgK9Mt7M+6xLzbJjbM1hBZORlDzSiCULHzAII5HxzRqYXfdV+6NtvO4PCla+FJPmd6ZftsN1RUqOgKxniR3T+VR5MDsGlrZlSU8KSQCsKGceYNAiJoO1ybHpWDbZrbTb8dJSvs1hSVqJJJBwOprnV9on3RdpctgjB+DORLC31qSnCQoFPdBO4VQxd4uCHCkSjgHG6E7/lU60vSri8tL8t0JTnAQEj9qEhKI1cfe+3uUqN2SWilMeOlQTkndSiTk7AAbDG/jUaJ9n2x2UYq35D8p1TriSsuZUT0T0HpU5NrjlCS8XXiRk9o4SD6cqksttsAJYaQ2D0QnFAQA1cZ2Q7/0NjwwCs+XMgfn6VNhwmIiClhJSVbrUd1LPmetPnAVgAV7QjYqVKlQgVKlS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10" descr="data:image/jpg;base64,/9j/4AAQSkZJRgABAQAAAQABAAD/2wBDAAkGBwgHBgkIBwgKCgkLDRYPDQwMDRsUFRAWIB0iIiAdHx8kKDQsJCYxJx8fLT0tMTU3Ojo6Iys/RD84QzQ5Ojf/2wBDAQoKCg0MDRoPDxo3JR8lNzc3Nzc3Nzc3Nzc3Nzc3Nzc3Nzc3Nzc3Nzc3Nzc3Nzc3Nzc3Nzc3Nzc3Nzc3Nzc3Nzf/wAARCACMAIwDASIAAhEBAxEB/8QAHAAAAQUBAQEAAAAAAAAAAAAABQADBAYHAgEI/8QAQxAAAQMDAgMFBQYFAgILAAAAAQIDBAAFEQYhEjFBEyJRYYEHFDJxkRUjQqGxwTNSYnLRFoI18CQ0Q0RTkqKywuHx/8QAGgEBAAIDAQAAAAAAAAAAAAAAAAEFAgMEBv/EAC4RAAICAgEDAgMIAwEAAAAAAAABAgMEESESMUEFE2GB0RQiMlFxkaHxI1Kx8P/aAAwDAQACEQMRAD8A22lSpUMRUqROOdQp9wbjENoSXZB3S0k4Pqeg39elCSYpSQCVFIGNyT0ocq7NOKKITSpJ5ZGyP/MefpmuEQHpag7c3OPfKWQO4n06n505GnsSYclyzBt9TK1NAFRSFOJ5pJ+e2aE6EEXR/wCN1qOn+VtGT9T/AIr024L/AI8x9zi24S5wjz2GKDaZ1F9rogSHZ7QXLZJMJtknsV9UqXzCgQob4z4UKvKVN3zVUZMKTNLtuYkMssklSV99BKN9jsDtg7UBbDYLdjdkk9SVKz+tcNWmClavdXVtrAwrs3zt+e1N6anR5enIqk3JEwNsJbekjKSVJThZUDuk5ByDuOtBtNM/Y91iWW5R23XmmHV264t/94ayOJK/6xxJyeSuYoCw+4zG8iPPWrwDoC/zxmuffZ0X/rcUOo/nYVjHof8ANDtNrdmXnUM3tnVMIm+6sNFZKE9mgBRA8Ssqz8q5+2blEvP2Utlu5KTFMp1TADSmk8WEjBOCTvgZHwmgDsOdGlhQZdytIypCtlJ+YO4qSDnlQ1yPEuTDDwQpla0hbZPcWjIz8wd98U37zLtyuGcFPx8bPAZUn+4Dn6DPkaEaC1KuUOIcSFtqCkkZCknIPrXVCBUqVKgFSpcudQrnMVHZCWU8Uh3ZpJ8epPy/+qEnk2WvtDGh4VII3P8AIPH5+H1O1QpT0DTVtdnzlKCAQXXlAqUSTjJ+vM4wPAVPt8FMNjBUVOK3WtfNRPPJoULkYDyoV/fjvRpKylqSMJR3v+ycSTtzwDuFdcHmJPb6zdxIj3OzSBISyk8ducUEtyEnqFjkvwJyn5ZzTWk7tGuU28e69ogpebcdYdQUuMrU2ElKknkcoz4b86c09b51mkyLakB2yoSFw3Fud9oHOWf6kp6EkYBA3xmpj9wbRJWzbo4flqxxlAACR041ch/zigBlvsV0i/a0dqY3Dgy5Tj7RZRl5vjHewonhHeyobHGaIvNWiNdVXN58Jmdj2HEXD8Gc4xnHPehN5uEeAwuReZqnQn4mYyuzaT5KUT+/pVYlawDctECzQY4uLu6IjTIcdA6KcWrAQPmM+Vc8sqteTNQbLv29gTJfkIZY7WQOF5xLP8QdeLx9a9hP2KO8HGSy26lvsklZIKUc+FOeQ2HLwHhVGterb3I11E025dW3HeBxUpbTKeBtQQVJQnbKsbZO3XlzotcdWy7dclW6/NJjlKsNygxxtODoSknI9Ca2RsUl1GUKJ2NqPdFsskCHb4S2Lc6VtrcW6StzjPEo8SjnnzJqNpy1y4c67zrl2SpU2SFBbSiUhpKQltIzvtvnzJqryNQW6FJabuEb3ftk9ozNtrhLbifHh6eY3xVjt91cVGEiI+3c4OM8bAHaI+af8fSslJPgTosglJrgh61kMsXnTBcDqiJriuBpKlLUA0vYBO5GSnblyzRy2vzpnbGdbxFZP8ALdCnFDrxpGyTnlgn0pmHDtsu6C+RjxyVsdjxcWQE5zsOm/h4b0XJCEknbHnWRqBJjuWt5T0dJMZaip1roOe6R0P6/nRNh1D7SXGlBSFbgjrQqHqiz3J1TMSSXUhXD2waV2Kj4BeOE+hr1YNpmF0ZMR4/eDOzav5h+/wBehoQF6VKlQHilhKck7YJKvDFCoJ7dx66SThABLfF+Fsbj/Pr5U7eVFTLUROSqQsJIBx3RufrsPWmbxeY1hTGEtmQqOvIceaZK0MgD4l45Anb18KEoGXa02rWUSPcIzzclTIy0lwqU0c80uIz1z/cOngW7Jp/TMlLyVaYiRpEdXA8lyOFJCuZCVHZQxg5HlyOwdu8i1uNxLlaJDCp8h1CIrkZwEyMqGUnHxJ4eInPIAmi13kLHBDikB58nvHklP4lH0/UVDegMSn3Zrpiw1hqO2cPPAfD/AEpH82Pp9KzvUntHtkFx+32hwJhxv4zjSu+8s8kNnxP4lnkOW9N+0nUUjto+jNMkmXJwh5YO6UnxPirck9B86qv+h2JGtoViYBEKDEbdlvY3dKt1Z81EgAdAKrrciuW3N6jpv9UvP0NsYPfBDvRvt4sR1Xc3nGkpeQ3bYjQwlOSe+B5YwCdyd6vGmLSzonSku5XBAXclMqflOL3OcZCM8+ZGfE5qdrK72yysWhiYygtOTWuBvkG0IPx/7dqFe2W4e66STHSoccx9KMg54kp7x9M8NUn2m3KVVSj0xk3+y8fU6VBQ22+UVL2MyVyvaSiZKWCtTMh1xaz1Kdzn1rUtRa3RBv4iqhxpVvbCVKdB4lEnfKTy2rEPZsiI7qZtmfJejRnmnG1utEApynr5HGDW4QvZ9YZYUYt1ff4ccXZOIIH0G1epntfdiTiqhf5Lt/seastduSwZrBaVb3/vJEZKgFIJx9834KHUcj6UxomBcbPc1oTBEq3PkLROZUE7EbK57jxHQ0rppnR1heaF1fm8biSpHEtRzg7nYc9xUS8vspsEeRpS5y41qYeLElsKVlvP49+9jfxxWHZ8nTH79ftxb6X5a4/svE5tpi4g259pueoFxUUrA7cDmcdDy369a8unFqDTM+LEWpp95hbZBylSTjBB8Oo8qps7REy2xWLrZpz024NrS7kn4046ePqdxmrgl15lmLeS0pkvpbMtlQwUEgDJHiOR8vlW2MnLuiuurhBJwltDV1v9ks1oLDa2+Psuyj25kAuqOMJQGxuPDwHWidrjvmxQ2LmMyhHQl7r3wkZx60xeJb8NtiRbLQJ8l5XZghaW+zyCQVKO4TtvjPyoIwu+C6OSrjP7aZCWkG2Qm8NFlwgFQz3lq65JAHCdt6yNBYrQ4tAcgvH7xg4Rn8SDy+mCKI5GTsaGXJJiyWJqeSFcDn9p5/sf9tE0kAfFQA5tPb3txR3THQEjPid/8UTKRjHShtnwsyngQQ4+rBHIgHA/SiWaAGRrHaIM1yfFtkKPKcB432mEpWfUDrQK9Xdq12y66gfHdQkoaz1Sk8h/cr9BVmur/YW+Q6DgpQaxz25TjB0/arM2d3SFLA68IB/NSh9K58nlKH+3H1/gyh3Insmtr06RcNU3H7yRJcU2yVDPmsj68P1q22K5wZ+oL81GaSJEZ1ppxeclaUpI9MHIpyzMt6b0fHStOBBhFxZPVXDxH86xTQepTZ9WomS1ZjS1luWcfhWc8Xod68yqJeoSvsh44Xy/o7Ov2lH+Qh7YrmZmqzESr7qE0loD+o95X6ih95uV2vekLa7JaU5EtrioxkZzkkApCvMDbPpQTUEtdwvk+U58T0hxZ2xzVWxeye3R5Gg3GZbKXWZchwOIIyFAYH/4auLpwwMSuUl+HS/fuaY7tm9GTaS/4qM5x2av0rUtIane02+59wH47wHaNBWFZHUVV7lpB/S2o0lBU7b3kq7B4jltnhV5/rUmt/vxs1ZW9pl96djxnjOFi4bLDrHU/wDqSSypEcsNMJISFKyok4yT9Klez0GVKnWx5pa4k9goWrgJSlYHdJPQ4z9BVTrZPZoqOdKMBkjjC1h0A7hec7+mDWde5T3s2Z3TjYvRBcbB+jNSx4MNNlvMhLUyK+YyCvPeA2Sc8h4b1eltoeZUh1KVJUCCCMgg8wfKsa9pURMTVLrgPC3JbS7k7AHko/lWn6Refkabtzsri7VTCeIkYJ8D9K6ISe3FlNmUQVcb4v8AF4H7GtSGnYThJXFcKMk/En8J+hFEwhIJISATz2oYQWNQcWO5IY3/ALkn/BFFMithXEecwHojrRAwpJFM2txT0BlXNQHAonxG37VNVgjBxQq2vtxxJZW62nhfVgE42IB/egGrGHBYkqZ4A5hRBXyzxHnihQ1BKa01Y7lKSVIlBJmOx2uJSAUE5SgZJGRvjJA3xsaNWVtSbc7HKgFoWtviG+DxGmI2nG40S0tNyFF21ghh0pG4KeEgjlyPOgIyZzlw0kmYtxlwvbpW0oKStHEQk7bZxjI6HNZn7a7XOl6ysqxDfVC7iC8EEoCivcE9Nsc61SRambbp+RHjkkAreUTzUpSionbluaMJKXmkuJ5LSFD6Vrsr6+fJKejNvaI+YuiryoZGWuzHTmoCvn+wtdve7eyRs5JbTj/cK+jdWoaueroGn5rSVW2Q0VPtgY7RXexk+RGfnWYXHTUPT+pFoZbPawpIU0SokEDCk5HyxVZhYv2KicG9tss1izyZLp/LY/7XNGlp1y/21rLa1Ey0JHwq/n+R61cPZa32ehLcMHiWXFf+s/4oWdZz1oUh+NEdQsYWlSDhQ6jGeRpq1apXaYDcKJBaTHaKuBBcUeEEk4z5Zqqyasu7DVE1tp9/gdUfTrY2dSRZNd/8DWB1dRWdkj8qJav1o+7ZlIMJsfep34yfGqIdVvbgRm8+ZNd3pWHbVR0zXk668qvFXRbwy1cjg86n2m9XG0LcNvluMpWO8kAEHzweuOtAdUm7aeMZa47C4sppLjL6Wzg5AJSfAjNWj2bW+NqOzvTbigqcRJLaQhRSnhCUnl8zXRdfHHq95vaMpeoY1u4SW9/At+uAJN70zJjgOh9QTnGQsZSTn0JrQwpthHDlKANgOQFYd7VpcjT1rsrVnkOxOB10IKFnKRgbAncV17GJUmVAu8mbIdfPbN991wrOySeZqXnpYn2qK7/XRQ3Prcavy2ahAvMO+yoUuApSmUSH2Asp4eIpwDjyyK5dvLzeqEw356GGFL4ENOQVgOq4c4S8e7nrw89jQT2ZMcGnrESCFPJkSzkbDjc2/KrVLs7899szZgcjsy0SWmktBJBRulJV1AVvyztVot65OJkew6gauzwcDrTbLynBFaweJ5KDgrzy6fCOQ5+Qa+K4brICFEbpzvzPCKNwdNNRVW5vt1rj211x2K2RukqSpO56gBagPmPCor9scuM2W8FNgB3gAVzGEp8vGpAXt/3c6Y0NgXAsAdcjnRKhcs+7XKNIPwODslfPmP3omCCMjwoDmQ2l1lbahkKSRQ6wulVuS0s/eR1Fpef6eX5Yoi84lttTi1BKEDiUo8gBQUPtxp6JTTiVQ5yRlaDlIV+FWfAjbPyoDMEzJbGvWVXB9alsTygFw/ClStgPAYNXHW2i485mXc4ZcRNx2ikE5S5gcsHlsOlM6msUTULM64QA4zd4mULa8VJ3TxDzHI+dd3fWqoumoMtiMXhOYIDnFs24BuD8t/pWlRS2mXTunZKuVPDXDMqByKVe4357Y514CFAFKgQeRG9cbWux6TwCtTtOO2lfAgq4FhS8DOBvv8uVUnH1NbXolKV3ktuIStC47iVIUAQobbEVXtd+zxdtlouNmbU5b3HUhxobljJ/NPn0qKvUKoXOifD8fE816vU3f1I1KTaod3sDdvuDXGyuOgHxSrhGFDzFDNAWYaet821LfQ66zMUo8PPhUlHASOmQKs6UFIDeMlICRjxG1YlI1iu1e0y43BtRXDW/2DredlNpwnPzGMivMYdV2ZXdTF8d/ns0zca3FhD25yQqXaYgOS204tQHmoAfoaJaEjOwfZm8Y6SJd0eW1HHUrXhtH/yPyBqm62lK1Xr5Ue3q7VClojR1DkQNs/LOTWy2uAmH7miMgKjWhHYREnk9KKSkq+SAVEnxUfCr2vHaopxfm/0XP/Tlc/vSmWbTkNqM6pmOD7tBZbhsnxCBgn61YKBqudp05Fjx7rcosRa05HvDyUKWepx13oww+3IaS6w4hxtY4krQrIUPEGr05jp1XC2o+AqBZkgwy6rYuuKX88nb8qV7eLcQtt7uukIQPM7CpTDKWGG2UjIQkJzQDc+MZcRbQPCs7pVjkobg/WoJurrdndlNwnJDzCe/GaI4zjmE52J5/Six3GOdCpg+z5gmIGGHTh4dEqPI+uw+ePGhCKjrBNzuMeLAlvITKuy+wiQGVHs2W8ZW66rmspTvjZOcbHGauMe0Qolkj2llITFZaDTYPgB+tBNSwbRCnK1Nd7tOipSwI6VNOcKEozkpBSMgqIHIjJwKC2vSv+pZrV0ucWTBtraw5FjPPuGTIPRx5ZUSkdQgY86Ehh9ic1NCoamU3Ztvs09uSETWhyCiOS07748+ROK0m1z5abjabhbXbezJcMmM6o8TTLvNXeHJJ3+taHeG4PuRduD7bDTfCQ+44E9mc7HiPI561F97diIMe8IDsdY4UyUo4kkHosdPny+VYuO+50U5Mq/BR9N6JlsXmLIniDMhpJKg29kHbY46jNWrVOkIN0tjvukVpmclBLK0AIJV0B6YNBn9FWyNKVJbafdtz/eSuI+QpnPkPiR8tx+ga56dvrMpS7BNkzoRPcLUw8ST4K35+f5Vq6emOtFg7nfap+7p/wDvie2HT10sl9bVPjBLbjSwFoVxJB22zRfWE77O0tdJQWUKTHUEKBwQo7DHnnFEoOnJNsYVJl3SdLcKQA087lCM89up86z72z3UM2mLaGcl6W4HFJH/AIaeX1UfyrzWZjOz1SEfHD+QyMn3IuTe2dab9ozUnSk5+4uJTc4LB57dv0SR55IyKz/QOnXdS6hT2yVGKyrtpS/IH4fmTtVw0poNtFhmRrihP21cmOFpgp4lRm9iFKAGUknHh4CrtaNMRrDbkWsKW0yoBT7bW8mYf6iP4aOnjjbbrZVVxr92OItOT7+F+hwSk3pzIFm0ozF1RedQOhDCXFq7FYGQwg4Clp/qUchI/wCTcEqRbLe5dHITxbjt8MSE2njWc+Q5qUdyfn55nQrYtwtOS20tNM47GI2O43jYE+Jx9OgFMzZcyzXYS57yHLQ9hoFI4RDVnuqV4pVnBUfhOOhNWOPR7S3J7lrTZplJN8DWmhp+9wXJcf3a4OunEtb7Q7QL6pWlQynHIJ6V5pa1Cw3q6W6CkotakNyGGc91hauILSnwScA48zXeo9LNTH13W1OuW+9IR3JUfA7XHJLieS09N6da95gwW2pSm5F3lpHbqSMJUvG+PBIGfQZ610mBMbJnXUObdjF5HxWR+w/93lRMDPLao8GKmHGSyk8RG61EbqV1JqTQhnlcuoS42pCxxJUMEeINdUqAClhMZJgTx20Jw4QtzfbmAfMePXHjTt6uj8FtpMSC7KefWENqB4WkKPIrV+EeYHlzNEn2UPtFt1IUhWxBoUFSbTs8VPQxkh38TY/q/wAj1oCkawtFzlzrdb704xPVdZjTba0ZQmKhPfdSls55hJ7/AD3xWgX6c3arLKnOtpWzGaLq0qUE91IycHx/eh5tImamg3tEztWozLiEx1YIQpzHfSeedsYORjlQr2gSEXN22aVYcQXrjKSZCSTlMdvvryOe+APWhJLgOwpRiKjGVaJc1ntmmF4HaAjPLdJIByRzqaYMxErt1R4j7mcl1ALSz5Ejn60FZMm/azTHmluGNPrD6IzZKlSS4gpS5xdEAFQ4dznn0qbryNLbgIvNtXJU/bVh5cdp5SUyWQcrQQDgnGSPMUAUfflyGy27bCQeeHh/igremYv2ku4psbC5xwTJlSFOLHy/l9Keizl6mucd+0Tn2rVGRxuvMqAElagClsZzskbqPjhPjTOoA5H1tp1SpD3uc0vsOx+1PZlwI4kHHLOxFYOuHV1a5J2wvHtMkJKTIbitKOVNxEBGfmeZPnzqJpq7WSZPuEC3hSJkJ0oeS8nCl4JHGDzUnIIzVj3IPiazv/Ts+5PTLhDuTMGVbrhKVCdS1kglZJQ6onds53SB51kkl2IJutNONLmIvjj1zcjtgplMsTHEFtrY9o2En8PMpwcjPUCnRo0SIvHC1VfTHfb2S5JRIbcSoeC0kEEGi+mLy9e7aH5VvkQpDZ4HUuJIQpQOCW1fiTtkHwxTMNmHYw5EtaFvPvLU4GwrITkk4SCcJSM8tgPyqQO2mO5p6ysQXpzlwdaHA044gBa0/hBxzIGBmptuhrbcXJkqKn3NsZyG0/yj9zSgwVocMiYsOyCTjHwtjwHj5mp9CBUqVKhAqVKlQCpH5A0qVCQa5aw24Xbev3dfPgxltXp09KYdkFCmzdYABQrKHgniAPiCBkeuPWjPWveEAnrnnmgK9Mt7M+6xLzbJjbM1hBZORlDzSiCULHzAII5HxzRqYXfdV+6NtvO4PCla+FJPmd6ZftsN1RUqOgKxniR3T+VR5MDsGlrZlSU8KSQCsKGceYNAiJoO1ybHpWDbZrbTb8dJSvs1hSVqJJJBwOprnV9on3RdpctgjB+DORLC31qSnCQoFPdBO4VQxd4uCHCkSjgHG6E7/lU60vSri8tL8t0JTnAQEj9qEhKI1cfe+3uUqN2SWilMeOlQTkndSiTk7AAbDG/jUaJ9n2x2UYq35D8p1TriSsuZUT0T0HpU5NrjlCS8XXiRk9o4SD6cqksttsAJYaQ2D0QnFAQA1cZ2Q7/0NjwwCs+XMgfn6VNhwmIiClhJSVbrUd1LPmetPnAVgAV7QjYqVKlQgVKlS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8" name="AutoShape 12" descr="data:image/jpg;base64,/9j/4AAQSkZJRgABAQAAAQABAAD/2wBDAAkGBwgHBgkIBwgKCgkLDRYPDQwMDRsUFRAWIB0iIiAdHx8kKDQsJCYxJx8fLT0tMTU3Ojo6Iys/RD84QzQ5Ojf/2wBDAQoKCg0MDRoPDxo3JR8lNzc3Nzc3Nzc3Nzc3Nzc3Nzc3Nzc3Nzc3Nzc3Nzc3Nzc3Nzc3Nzc3Nzc3Nzc3Nzc3Nzf/wAARCACMAIwDASIAAhEBAxEB/8QAHAAAAQUBAQEAAAAAAAAAAAAABQADBAYHAgEI/8QAQxAAAQMDAgMFBQYFAgILAAAAAQIDBAAFEQYhEjFBEyJRYYEHFDJxkRUjQqGxwTNSYnLRFoI18CQ0Q0RTkqKywuHx/8QAGgEBAAIDAQAAAAAAAAAAAAAAAAEFAgMEBv/EAC4RAAICAgEDAgMIAwEAAAAAAAABAgMEESESMUEFE2GB0RQiMlFxkaHxI1Kx8P/aAAwDAQACEQMRAD8A22lSpUMRUqROOdQp9wbjENoSXZB3S0k4Pqeg39elCSYpSQCVFIGNyT0ocq7NOKKITSpJ5ZGyP/MefpmuEQHpag7c3OPfKWQO4n06n505GnsSYclyzBt9TK1NAFRSFOJ5pJ+e2aE6EEXR/wCN1qOn+VtGT9T/AIr024L/AI8x9zi24S5wjz2GKDaZ1F9rogSHZ7QXLZJMJtknsV9UqXzCgQob4z4UKvKVN3zVUZMKTNLtuYkMssklSV99BKN9jsDtg7UBbDYLdjdkk9SVKz+tcNWmClavdXVtrAwrs3zt+e1N6anR5enIqk3JEwNsJbekjKSVJThZUDuk5ByDuOtBtNM/Y91iWW5R23XmmHV264t/94ayOJK/6xxJyeSuYoCw+4zG8iPPWrwDoC/zxmuffZ0X/rcUOo/nYVjHof8ANDtNrdmXnUM3tnVMIm+6sNFZKE9mgBRA8Ssqz8q5+2blEvP2Utlu5KTFMp1TADSmk8WEjBOCTvgZHwmgDsOdGlhQZdytIypCtlJ+YO4qSDnlQ1yPEuTDDwQpla0hbZPcWjIz8wd98U37zLtyuGcFPx8bPAZUn+4Dn6DPkaEaC1KuUOIcSFtqCkkZCknIPrXVCBUqVKgFSpcudQrnMVHZCWU8Uh3ZpJ8epPy/+qEnk2WvtDGh4VII3P8AIPH5+H1O1QpT0DTVtdnzlKCAQXXlAqUSTjJ+vM4wPAVPt8FMNjBUVOK3WtfNRPPJoULkYDyoV/fjvRpKylqSMJR3v+ycSTtzwDuFdcHmJPb6zdxIj3OzSBISyk8ducUEtyEnqFjkvwJyn5ZzTWk7tGuU28e69ogpebcdYdQUuMrU2ElKknkcoz4b86c09b51mkyLakB2yoSFw3Fud9oHOWf6kp6EkYBA3xmpj9wbRJWzbo4flqxxlAACR041ch/zigBlvsV0i/a0dqY3Dgy5Tj7RZRl5vjHewonhHeyobHGaIvNWiNdVXN58Jmdj2HEXD8Gc4xnHPehN5uEeAwuReZqnQn4mYyuzaT5KUT+/pVYlawDctECzQY4uLu6IjTIcdA6KcWrAQPmM+Vc8sqteTNQbLv29gTJfkIZY7WQOF5xLP8QdeLx9a9hP2KO8HGSy26lvsklZIKUc+FOeQ2HLwHhVGterb3I11E025dW3HeBxUpbTKeBtQQVJQnbKsbZO3XlzotcdWy7dclW6/NJjlKsNygxxtODoSknI9Ca2RsUl1GUKJ2NqPdFsskCHb4S2Lc6VtrcW6StzjPEo8SjnnzJqNpy1y4c67zrl2SpU2SFBbSiUhpKQltIzvtvnzJqryNQW6FJabuEb3ftk9ozNtrhLbifHh6eY3xVjt91cVGEiI+3c4OM8bAHaI+af8fSslJPgTosglJrgh61kMsXnTBcDqiJriuBpKlLUA0vYBO5GSnblyzRy2vzpnbGdbxFZP8ALdCnFDrxpGyTnlgn0pmHDtsu6C+RjxyVsdjxcWQE5zsOm/h4b0XJCEknbHnWRqBJjuWt5T0dJMZaip1roOe6R0P6/nRNh1D7SXGlBSFbgjrQqHqiz3J1TMSSXUhXD2waV2Kj4BeOE+hr1YNpmF0ZMR4/eDOzav5h+/wBehoQF6VKlQHilhKck7YJKvDFCoJ7dx66SThABLfF+Fsbj/Pr5U7eVFTLUROSqQsJIBx3RufrsPWmbxeY1hTGEtmQqOvIceaZK0MgD4l45Anb18KEoGXa02rWUSPcIzzclTIy0lwqU0c80uIz1z/cOngW7Jp/TMlLyVaYiRpEdXA8lyOFJCuZCVHZQxg5HlyOwdu8i1uNxLlaJDCp8h1CIrkZwEyMqGUnHxJ4eInPIAmi13kLHBDikB58nvHklP4lH0/UVDegMSn3Zrpiw1hqO2cPPAfD/AEpH82Pp9KzvUntHtkFx+32hwJhxv4zjSu+8s8kNnxP4lnkOW9N+0nUUjto+jNMkmXJwh5YO6UnxPirck9B86qv+h2JGtoViYBEKDEbdlvY3dKt1Z81EgAdAKrrciuW3N6jpv9UvP0NsYPfBDvRvt4sR1Xc3nGkpeQ3bYjQwlOSe+B5YwCdyd6vGmLSzonSku5XBAXclMqflOL3OcZCM8+ZGfE5qdrK72yysWhiYygtOTWuBvkG0IPx/7dqFe2W4e66STHSoccx9KMg54kp7x9M8NUn2m3KVVSj0xk3+y8fU6VBQ22+UVL2MyVyvaSiZKWCtTMh1xaz1Kdzn1rUtRa3RBv4iqhxpVvbCVKdB4lEnfKTy2rEPZsiI7qZtmfJejRnmnG1utEApynr5HGDW4QvZ9YZYUYt1ff4ccXZOIIH0G1epntfdiTiqhf5Lt/seastduSwZrBaVb3/vJEZKgFIJx9834KHUcj6UxomBcbPc1oTBEq3PkLROZUE7EbK57jxHQ0rppnR1heaF1fm8biSpHEtRzg7nYc9xUS8vspsEeRpS5y41qYeLElsKVlvP49+9jfxxWHZ8nTH79ftxb6X5a4/svE5tpi4g259pueoFxUUrA7cDmcdDy369a8unFqDTM+LEWpp95hbZBylSTjBB8Oo8qps7REy2xWLrZpz024NrS7kn4046ePqdxmrgl15lmLeS0pkvpbMtlQwUEgDJHiOR8vlW2MnLuiuurhBJwltDV1v9ks1oLDa2+Psuyj25kAuqOMJQGxuPDwHWidrjvmxQ2LmMyhHQl7r3wkZx60xeJb8NtiRbLQJ8l5XZghaW+zyCQVKO4TtvjPyoIwu+C6OSrjP7aZCWkG2Qm8NFlwgFQz3lq65JAHCdt6yNBYrQ4tAcgvH7xg4Rn8SDy+mCKI5GTsaGXJJiyWJqeSFcDn9p5/sf9tE0kAfFQA5tPb3txR3THQEjPid/8UTKRjHShtnwsyngQQ4+rBHIgHA/SiWaAGRrHaIM1yfFtkKPKcB432mEpWfUDrQK9Xdq12y66gfHdQkoaz1Sk8h/cr9BVmur/YW+Q6DgpQaxz25TjB0/arM2d3SFLA68IB/NSh9K58nlKH+3H1/gyh3Insmtr06RcNU3H7yRJcU2yVDPmsj68P1q22K5wZ+oL81GaSJEZ1ppxeclaUpI9MHIpyzMt6b0fHStOBBhFxZPVXDxH86xTQepTZ9WomS1ZjS1luWcfhWc8Xod68yqJeoSvsh44Xy/o7Ov2lH+Qh7YrmZmqzESr7qE0loD+o95X6ih95uV2vekLa7JaU5EtrioxkZzkkApCvMDbPpQTUEtdwvk+U58T0hxZ2xzVWxeye3R5Gg3GZbKXWZchwOIIyFAYH/4auLpwwMSuUl+HS/fuaY7tm9GTaS/4qM5x2av0rUtIane02+59wH47wHaNBWFZHUVV7lpB/S2o0lBU7b3kq7B4jltnhV5/rUmt/vxs1ZW9pl96djxnjOFi4bLDrHU/wDqSSypEcsNMJISFKyok4yT9Klez0GVKnWx5pa4k9goWrgJSlYHdJPQ4z9BVTrZPZoqOdKMBkjjC1h0A7hec7+mDWde5T3s2Z3TjYvRBcbB+jNSx4MNNlvMhLUyK+YyCvPeA2Sc8h4b1eltoeZUh1KVJUCCCMgg8wfKsa9pURMTVLrgPC3JbS7k7AHko/lWn6Refkabtzsri7VTCeIkYJ8D9K6ISe3FlNmUQVcb4v8AF4H7GtSGnYThJXFcKMk/En8J+hFEwhIJISATz2oYQWNQcWO5IY3/ALkn/BFFMithXEecwHojrRAwpJFM2txT0BlXNQHAonxG37VNVgjBxQq2vtxxJZW62nhfVgE42IB/egGrGHBYkqZ4A5hRBXyzxHnihQ1BKa01Y7lKSVIlBJmOx2uJSAUE5SgZJGRvjJA3xsaNWVtSbc7HKgFoWtviG+DxGmI2nG40S0tNyFF21ghh0pG4KeEgjlyPOgIyZzlw0kmYtxlwvbpW0oKStHEQk7bZxjI6HNZn7a7XOl6ysqxDfVC7iC8EEoCivcE9Nsc61SRambbp+RHjkkAreUTzUpSionbluaMJKXmkuJ5LSFD6Vrsr6+fJKejNvaI+YuiryoZGWuzHTmoCvn+wtdve7eyRs5JbTj/cK+jdWoaueroGn5rSVW2Q0VPtgY7RXexk+RGfnWYXHTUPT+pFoZbPawpIU0SokEDCk5HyxVZhYv2KicG9tss1izyZLp/LY/7XNGlp1y/21rLa1Ey0JHwq/n+R61cPZa32ehLcMHiWXFf+s/4oWdZz1oUh+NEdQsYWlSDhQ6jGeRpq1apXaYDcKJBaTHaKuBBcUeEEk4z5Zqqyasu7DVE1tp9/gdUfTrY2dSRZNd/8DWB1dRWdkj8qJav1o+7ZlIMJsfep34yfGqIdVvbgRm8+ZNd3pWHbVR0zXk668qvFXRbwy1cjg86n2m9XG0LcNvluMpWO8kAEHzweuOtAdUm7aeMZa47C4sppLjL6Wzg5AJSfAjNWj2bW+NqOzvTbigqcRJLaQhRSnhCUnl8zXRdfHHq95vaMpeoY1u4SW9/At+uAJN70zJjgOh9QTnGQsZSTn0JrQwpthHDlKANgOQFYd7VpcjT1rsrVnkOxOB10IKFnKRgbAncV17GJUmVAu8mbIdfPbN991wrOySeZqXnpYn2qK7/XRQ3Prcavy2ahAvMO+yoUuApSmUSH2Asp4eIpwDjyyK5dvLzeqEw356GGFL4ENOQVgOq4c4S8e7nrw89jQT2ZMcGnrESCFPJkSzkbDjc2/KrVLs7899szZgcjsy0SWmktBJBRulJV1AVvyztVot65OJkew6gauzwcDrTbLynBFaweJ5KDgrzy6fCOQ5+Qa+K4brICFEbpzvzPCKNwdNNRVW5vt1rj211x2K2RukqSpO56gBagPmPCor9scuM2W8FNgB3gAVzGEp8vGpAXt/3c6Y0NgXAsAdcjnRKhcs+7XKNIPwODslfPmP3omCCMjwoDmQ2l1lbahkKSRQ6wulVuS0s/eR1Fpef6eX5Yoi84lttTi1BKEDiUo8gBQUPtxp6JTTiVQ5yRlaDlIV+FWfAjbPyoDMEzJbGvWVXB9alsTygFw/ClStgPAYNXHW2i485mXc4ZcRNx2ikE5S5gcsHlsOlM6msUTULM64QA4zd4mULa8VJ3TxDzHI+dd3fWqoumoMtiMXhOYIDnFs24BuD8t/pWlRS2mXTunZKuVPDXDMqByKVe4357Y514CFAFKgQeRG9cbWux6TwCtTtOO2lfAgq4FhS8DOBvv8uVUnH1NbXolKV3ktuIStC47iVIUAQobbEVXtd+zxdtlouNmbU5b3HUhxobljJ/NPn0qKvUKoXOifD8fE816vU3f1I1KTaod3sDdvuDXGyuOgHxSrhGFDzFDNAWYaet821LfQ66zMUo8PPhUlHASOmQKs6UFIDeMlICRjxG1YlI1iu1e0y43BtRXDW/2DredlNpwnPzGMivMYdV2ZXdTF8d/ns0zca3FhD25yQqXaYgOS204tQHmoAfoaJaEjOwfZm8Y6SJd0eW1HHUrXhtH/yPyBqm62lK1Xr5Ue3q7VClojR1DkQNs/LOTWy2uAmH7miMgKjWhHYREnk9KKSkq+SAVEnxUfCr2vHaopxfm/0XP/Tlc/vSmWbTkNqM6pmOD7tBZbhsnxCBgn61YKBqudp05Fjx7rcosRa05HvDyUKWepx13oww+3IaS6w4hxtY4krQrIUPEGr05jp1XC2o+AqBZkgwy6rYuuKX88nb8qV7eLcQtt7uukIQPM7CpTDKWGG2UjIQkJzQDc+MZcRbQPCs7pVjkobg/WoJurrdndlNwnJDzCe/GaI4zjmE52J5/Six3GOdCpg+z5gmIGGHTh4dEqPI+uw+ePGhCKjrBNzuMeLAlvITKuy+wiQGVHs2W8ZW66rmspTvjZOcbHGauMe0Qolkj2llITFZaDTYPgB+tBNSwbRCnK1Nd7tOipSwI6VNOcKEozkpBSMgqIHIjJwKC2vSv+pZrV0ucWTBtraw5FjPPuGTIPRx5ZUSkdQgY86Ehh9ic1NCoamU3Ztvs09uSETWhyCiOS07748+ROK0m1z5abjabhbXbezJcMmM6o8TTLvNXeHJJ3+taHeG4PuRduD7bDTfCQ+44E9mc7HiPI561F97diIMe8IDsdY4UyUo4kkHosdPny+VYuO+50U5Mq/BR9N6JlsXmLIniDMhpJKg29kHbY46jNWrVOkIN0tjvukVpmclBLK0AIJV0B6YNBn9FWyNKVJbafdtz/eSuI+QpnPkPiR8tx+ga56dvrMpS7BNkzoRPcLUw8ST4K35+f5Vq6emOtFg7nfap+7p/wDvie2HT10sl9bVPjBLbjSwFoVxJB22zRfWE77O0tdJQWUKTHUEKBwQo7DHnnFEoOnJNsYVJl3SdLcKQA087lCM89up86z72z3UM2mLaGcl6W4HFJH/AIaeX1UfyrzWZjOz1SEfHD+QyMn3IuTe2dab9ozUnSk5+4uJTc4LB57dv0SR55IyKz/QOnXdS6hT2yVGKyrtpS/IH4fmTtVw0poNtFhmRrihP21cmOFpgp4lRm9iFKAGUknHh4CrtaNMRrDbkWsKW0yoBT7bW8mYf6iP4aOnjjbbrZVVxr92OItOT7+F+hwSk3pzIFm0ozF1RedQOhDCXFq7FYGQwg4Clp/qUchI/wCTcEqRbLe5dHITxbjt8MSE2njWc+Q5qUdyfn55nQrYtwtOS20tNM47GI2O43jYE+Jx9OgFMzZcyzXYS57yHLQ9hoFI4RDVnuqV4pVnBUfhOOhNWOPR7S3J7lrTZplJN8DWmhp+9wXJcf3a4OunEtb7Q7QL6pWlQynHIJ6V5pa1Cw3q6W6CkotakNyGGc91hauILSnwScA48zXeo9LNTH13W1OuW+9IR3JUfA7XHJLieS09N6da95gwW2pSm5F3lpHbqSMJUvG+PBIGfQZ610mBMbJnXUObdjF5HxWR+w/93lRMDPLao8GKmHGSyk8RG61EbqV1JqTQhnlcuoS42pCxxJUMEeINdUqAClhMZJgTx20Jw4QtzfbmAfMePXHjTt6uj8FtpMSC7KefWENqB4WkKPIrV+EeYHlzNEn2UPtFt1IUhWxBoUFSbTs8VPQxkh38TY/q/wAj1oCkawtFzlzrdb704xPVdZjTba0ZQmKhPfdSls55hJ7/AD3xWgX6c3arLKnOtpWzGaLq0qUE91IycHx/eh5tImamg3tEztWozLiEx1YIQpzHfSeedsYORjlQr2gSEXN22aVYcQXrjKSZCSTlMdvvryOe+APWhJLgOwpRiKjGVaJc1ntmmF4HaAjPLdJIByRzqaYMxErt1R4j7mcl1ALSz5Ejn60FZMm/azTHmluGNPrD6IzZKlSS4gpS5xdEAFQ4dznn0qbryNLbgIvNtXJU/bVh5cdp5SUyWQcrQQDgnGSPMUAUfflyGy27bCQeeHh/igremYv2ku4psbC5xwTJlSFOLHy/l9Keizl6mucd+0Tn2rVGRxuvMqAElagClsZzskbqPjhPjTOoA5H1tp1SpD3uc0vsOx+1PZlwI4kHHLOxFYOuHV1a5J2wvHtMkJKTIbitKOVNxEBGfmeZPnzqJpq7WSZPuEC3hSJkJ0oeS8nCl4JHGDzUnIIzVj3IPiazv/Ts+5PTLhDuTMGVbrhKVCdS1kglZJQ6onds53SB51kkl2IJutNONLmIvjj1zcjtgplMsTHEFtrY9o2En8PMpwcjPUCnRo0SIvHC1VfTHfb2S5JRIbcSoeC0kEEGi+mLy9e7aH5VvkQpDZ4HUuJIQpQOCW1fiTtkHwxTMNmHYw5EtaFvPvLU4GwrITkk4SCcJSM8tgPyqQO2mO5p6ysQXpzlwdaHA044gBa0/hBxzIGBmptuhrbcXJkqKn3NsZyG0/yj9zSgwVocMiYsOyCTjHwtjwHj5mp9CBUqVKhAqVKlQCpH5A0qVCQa5aw24Xbev3dfPgxltXp09KYdkFCmzdYABQrKHgniAPiCBkeuPWjPWveEAnrnnmgK9Mt7M+6xLzbJjbM1hBZORlDzSiCULHzAII5HxzRqYXfdV+6NtvO4PCla+FJPmd6ZftsN1RUqOgKxniR3T+VR5MDsGlrZlSU8KSQCsKGceYNAiJoO1ybHpWDbZrbTb8dJSvs1hSVqJJJBwOprnV9on3RdpctgjB+DORLC31qSnCQoFPdBO4VQxd4uCHCkSjgHG6E7/lU60vSri8tL8t0JTnAQEj9qEhKI1cfe+3uUqN2SWilMeOlQTkndSiTk7AAbDG/jUaJ9n2x2UYq35D8p1TriSsuZUT0T0HpU5NrjlCS8XXiRk9o4SD6cqksttsAJYaQ2D0QnFAQA1cZ2Q7/0NjwwCs+XMgfn6VNhwmIiClhJSVbrUd1LPmetPnAVgAV7QjYqVKlQgVKlS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9" name="AutoShape 2" descr="data:image/jpg;base64,/9j/4AAQSkZJRgABAQAAAQABAAD/2wCEAAkGBhMSERUUEhQVFBUWGSIaGRgXGBofHhsgHBoeHB0YGyIaHSYeGBwjIBcgHy8gIycqLyw4FyUxNjArNycrLSwBCQoKDgwOGg8PGjUlHiU1LCk1NTEyKSkyKjEqNC8qNjIuNSwpKSouNSwyMSw0Li4tKikwNS0uKi0vLCwtLCwvLP/AABEIAKAAoAMBIgACEQEDEQH/xAAcAAABBQEBAQAAAAAAAAAAAAAFAAMEBgcCAQj/xABDEAACAQIDBQYDBQYEBAcAAAABAgMEEQASIQUGMUFREyJhcYGhBzKRFCNCUnIzYoKSscFDorLCFiRT0hUlY3Oj0fD/xAAaAQEAAgMBAAAAAAAAAAAAAAAABAUCAwYB/8QALhEAAgIBAgQEBQUBAQAAAAAAAAECAxEEIQUSMUEiUXGRE2GBobEUMsHR4fBC/9oADAMBAAIRAxEAPwDccLCwsALCwsLACx4zAC50A4nA+t2wFbJGO0k6Dgv6jy8hc+GGY9kvJ3qhs3PKNFHpqPrc+IwA5Lt1OEYMp/d+X+Y6fS+ORJUvySMeRY/U2HscLa+1YaKBpnVsii5KLmNup8PE4doa2Z378SohW6ntAzX8QBYCx4gnAHA2ZITdpn9DYf5QMIbATm0h/jf/ALsAqqvK7SnhnqHSE0yzJ3guSzsrkEAeB1va2CW49bNLRRvOczMWyvpd0zHs3NtLlbE+eAJR2An5pB/G/wD3Y9Oy5AbrM/qbj/MDivbbrDBWSfa2kWmnVUgnRiFgexBV7HuFiQQ505HBLfDaUtPTJ2D/AHzyxxIxANy7hSSOelzgCaZKlOISQeRU/UXHsMdRbeThIGiP73y/zDT62w/WTyoq5I+2a/e7wXQDU66X6D3wO2fvLS1XdBs2YplcZTmU2ZVPBiDp3ScAHFYEXGoPA49wIk2S8fep2y/unVT6aD6WPicPUW2AzZJB2cnQ8G/SefkbHwwARwsLCwAsLCwsALCwsLACwHqat5m7OE5VHzSDn4L0HVvQcyPaupaaQwx3CjR369VHgOZ9BzIfkroadooiwVpDZB1sOfIcLD6DADtHQJCtkXX3OANLt5asz0lQjU02uWIsQzpawkR1NnB55TpwOG9uPLQ1P23M8tM4CTodTCAe7NGAPlF++PXlgvtfYsFdEufW1njljNmQ8Q8bDUH2PO+AGdkU61GzkjkHdeHs3H8ORv6HFX3PntTpaOaetgzwXOfKcjZAczWQIwAOhxbdiUH2SmWKaXtSpa7kAZszFtQNOetscjbZfSniLj83BfqdPpfADFTsGR6+Oq+7CLA0TqwJLZmDachYjxvfHtBuoKeYvSytDE5u8Fg0d+bIDrETzC6eGGq3aTIbT1MUJ/Kt2b6af0wIn3tolzZ6ybufMQmgvoL9zS/IccYOyCeGz3DD+1tgSTxTwtMDFPcHMl2RWABVTe3iCQbXw1tjYUkk1Fky9jTvnYFjmJCFEtpYgZr6nljiJ4mLBKqTOvFDbMP4Sub6Y7hqpC1oqiKVh+B+6301PtjLKMnXNdUOb57f+yUkki6yEZYhY6u3dXwAuQdemHdg7uJT0kEBAbsgDc83GpfzLEm/jjxttFNKmIoDpm4r9Rp9bYJwTKy9yxFtLe3lj0wAn/ico2qacMOyNMJSCNQ3aFO6eQI4g34Ymh6esVwjI+RijZSCVYcj0P8A+GAVJu49VWz1FYrRgKIY4lc5WjBz53K2z5mY93lbW+LZT0iRgBEVABYBQAAOmmABlNVvC3ZzG6n5ZDy8GPMdG9DyJMYbqKcOpVhcHAykqWhkEMlyp0R+nRT4HkfQ8iQC+FhYWAFgftatKgIh+8fQeA5t72HiRiezAC5NgOJOBOyY+0dp2/Fot+Sj5fLQ383PTADjlaSnLBHfKL5I1zMx6KOZ8/PFdbemWri7uyp5YpB+KSAA/wDyXBB9QR1wcm21LFI/bQsILjJInfsLal1XvKL8CAdONsMy0DFlnoXQdqR2g4xuDxkAB0kA5jjwPgBH3WetYSRVcBSK33bPKjvY6FHy/Nbk3PnrqZcQhookp6aPUaLGvuT/AHJ4eGJm1domMBUGaR9FH9/Dr4WJ5YqG9290OyIC7HtKiTQdWP5R+VBfj/UnGm66NSy+r2S7t/IyjFyC9WY4yrVbiSRjZYR8t+NrfjtxJIsOgxn++3xcUSdhBIDY2YoSI0HMsy95yPyqQOV8ZvtPfCsqHaPv/aZzkbkVU/LDGPwA3ux4nnwxZdt/Ds02zYoYwHqJ50WRvMGyjoin62vik1F0viR/UTwpbKKfu2+uF9yRGKw+VdO53u9V1O1JGjgZoKRD97KABJJ+6CNEv+VeA4k4Eb+7TT7ZDQ0wCQQOoIH4pCRcseLEXtc+ONUo6KLZlAQnywRlifzMBcsfEnHzzs6pMlZG7m5eZWYnxcE4j8J5dVqJWxWIQ2Xzb7vzePbOxnfmEVF9WfVm+G6IrEVlfs5Y/lflryNteXEcMV+t2TVJTEV4SZBcCZbmSD8shIsXXrbUeOB+/wDvvFUx9jA0ndfU2srAX4G97X6jHu5XxCSGF4qtnYC3Z6FjY3up8Ol+uL+UoORZ1UamFCljOH0xuvR/9/BBg3trqBwkrCeMi65jmV15MjcbfXyxf6SkLIstOOxZgG7MkFGvr3SLhfMadRihLtOjnlamGcU0hvEzCxgkP5df2ZPEeOLhsRoNmRlJa5ZF5Icvd/SAS3pj2uTXfYx19UZRWI4n6Pf22z5/ksGztrCQlHBSReKnHu3drLS08s7AsI1LWHE9FHiTYeuK3Sb0U20JWjiJjlTWJ20zjmLcbX/Dx5jXBqNlqoZIJhZrZXHTxHXkQfI4kJp7opbKp1S5ZrDImx6XaLAS1E8aM2v2dIgUT90uTnY9SLeWCXcqoTpzKkdGUlWX0I4+RxD2ptSsRckFL2spGjl0WIH8zXOe3PKFvyvzx1sGiFDSIs8oZyxaSQ6BpJXubdAWawHlj01kzZNYWBR/2iaHxHJvax8QcEMCNrR9m6zr+HRrc1Pzewv5oOuCysCLjUHAA3b0vcEY4yHL6cW9tPXHu0zNHTn7MiyTADKrNlBN9STy545kGeqA5Rr15tr6Gyj+bBTAFWi+IlMvdq89FKOMc4tf/wBthdZR+k38MTN3XywSTMpjWWRpERhYqrWtcfhLWzW5ZteeDbxg2uAbcLjArbhztHAP8Q979I1b209cACaza6U8ElbObXUlb/hTqB+ZtP8AKOWMi3PoZNsV711ULwxNaNDwvxVPEL8x6k4m/HXeVppoqGHW5BYDnc2jX/d6jF02Ps+PZ1CqHRYYyznqQMzH1OOR4nrJKv4kf3TzGPyj3a+cvxgnU1pvD6Ld+v8AhTfhpuznqqmvmFz2rrFfrmOZ/T5R64JfETfj7FPSIPz9pKP3B3betyf4cHNxdrrU0MUqqq3LZlXgGzEn+t/XGHfEXa/2jaM7Xuqt2a+Sd3+oJ9cRdJTLXa+fxltBNY8seFL+TZZJV1Ll7mr/ABa2uF2WcjAidlVSOanv3HovvjDNnPaWMkA2dTY8D3hocHnqaup2YFtngo5NW5gSDQH91bHXlmxX6L9on6h/UY6HhWlWkplVnLy/8+2CPZP4lifofT2x6zY85jRYUEjm2Qobg9L8LeOLO27dKillpoiQCbZF1ty1xg9NUtG6uhyspuD0Ixepvi3K0JXsVEhFs+bT9WW3HwviZC2OPEi71XD7uZfBk2u+X0Ja/FGmQ/d0eXr8gt14DESbdqlXaSCRb09UM8RBsAx1ym3LX3GKAcaDDSSVGxu8rrLStmjJBBKjUEX46H/KMYKTl1JNunhpsOttc3he779H9H+Q1vFuARJFPQBY5IiO5wBseN+vI344sO14CmWoUd5B94BzXmfHLcnyuOeIG7W/NPULFGZAJ2UXUgjvcwDwJ0vbFmIviXBR6xOd1Mrtq7lus9ev+/IF7XkqHgDUZjEhI/aAlQCbMdCLkXv428cVw7mqalPtrS1zSIbO47sLLzVF7kYIOhNyCvHXFh2GcjSQH/DPd/SdV9tPTBfGZDIFBBIadVnt2mWzWN9RwPnoCccbCl7hjPGM5fTivtp6YJYFxjJVHpIvXmuvqbMf5cAe7MBMszH85HoLKP8ATgngVsI2jc8e+x0/W2IsO9Y+yz1EkZQQO6lbgn7tstzbQdT0wAfwCeS88zn/AA0CjzY6n6L74lbP2v2krRkA2jWQOhupDkgC/Xu38Qb4BbbqClFXSDiM2vlHp74jauTjRNx64ZnD9yyYpul/5ht5521VGaQeSd1B/TF3+L21Oy2a6g2MzCP0+ZvZffFY+BNLdqqTmAiX8yWP+kYc+O9XpSx8u+59lH98crdBWcWrpXSGF7LmJsXy0OXmBvhVvoKXt4ZDZWRpEvydFJt/EB7Yz6RyxJOpJufXFj+HNCs20qdHAZcxJB4EBSbHDvxC3MagqDlBMElzG3Tqh8R7jXF/B0U62UFtOaT9cZRFfNKtPsjRPgpRA0ExYAiSUgg8CAgFj14nFQ37+H7UNQksIJpncW/9Mk/IfDofTGgfB6K2y0P5nc+9v7Yte1YlaCUMAwyNoRcaC49xfHKS4jZpuI2Sjum8NeeNvsWNdKnCJkuPMLCx1Z1wR3dRTVwB7ZTIt78OPPH0BLEGUqRoRYjwOmPm8HGnbj7/AE880dNKqHQ3k1zHKNLjhfxxIpmlsyj4tpbLErIf+c5/JndbC0E7qDZonIB8VOh9sfQOz5y8UbnQsoJ9QDjMqjZkbbeaOVA6Oc1jfiUzA6eIxqgFuGNlMcNkHitysjXtvjPuCqoZKuNvzqVP8JuPZj9MFsBtqVKM0eVgxSbI1jwOQkqfHUY72ttaaN1SGDtiRc/eqltbD5h3r68OmJBSBbAzaYIlhYfnA9Dcf7sd1O1wsiQhS0zrmyA/KoNi7HktzYdTwHHDe3h3FPR1/wBa4A92C3cbwdv9bYD0mz6kUlWiKY5XmkdM1tVd7+IBK3GvAnBjZhIlmU/nJ9DY/wC7BPAFZ3d3fFPUSNAjQ0zRi8ROnaXN3UXOXu6G2hPlifsqFW+0I4DAubgi4IKjQg8RgvgTSnJVyL+dQw/hNj7MPpgCLs7cijpu0NPEIe0ILBSbXAOtjoOPLGTb97sNtZXqaZrJSXQqw1Zb5jILcPLwxsW9G3UpKcyOpYEhbLa5zac8Uv4VMGjrIxqDYgHmCGH9sQJaan9QrVHx77/TBaUVt6adk1lJrHvuZPuHss0ddHPKQUUN8upuVIGnrjSdubVoK2BoZmOVuBym6nkw8Rip7V2JPTMFnjKE8L8D5EaHEHFbqtDHUWq6TakvLbpv5F/Xw/T8ng6P55LnuRXU9JRpA8yEozagGxBYkHhpccsGNobz0vYyffJ8jdfynwxmmGNofspP0N/pOIc+DVWWuxyeW89v6Pf0MK47N7Eb/iCn/wCoPf8A+sdDbcJRnDEqpAYhTYFr2vppex+mM+xqfwU2ekyVqSqHRxGrKeBHf98XOtlHS0u574x92kVVfF7py5Ul9/7Arb00/JmPkpxo2x90amKSOZZI1ZSGHE+hsOBGmMv343DkoJxlu0Ejfdv01+Rv3h74+hEWwA6YpeKcRdVddmmltLP2wbK9ffZzRml7Gd79/EZqDahkWBJJTCtizHKpIIJAAueFuOLL8PN/araFPJLOUUiQqBGLADKDzJPPrjIvjFNm2m4/KiL/AJb/AN8Xn4av9m2LJM2n7ST6Cw9xjdrr7Xw2uWfHPl6bZzv2KuL5rvF0W3okWP4Zp/yMZ/6lbK9+oBYX9sWrevZcM+ZXpXllER7KQLwYk2Cte8bAgG+nngbuRsowwUMBHejg7R/1Sd438eP1xeMdPFYWCAykwbvypJI9QrztJSRR50Jv2kSuHGhGUszhg3nwwUaKVKOnSobNMOzDnq11ufHXnixYGbTJMsKj84PoLsf9OPQeSHJVDpIvuunqbMP5cFMDdux9wSDjGc3pwb219MToJcyg9cAOYEbb+7aOcfgPe/SdG9tfTBZmABJNgOJOK5Q74U9XVS0kV3yRB+0AOQ3YrYHgfPgdemAJG+OxjV0ckaatoyeJXUD14euM++FtUYq5onBUuhWx0IZTe3nxxeBUzRxtDHrLD3kU/wCKg4x36gG1/wBJ5nAzeqQSwQbRpxdoGzMLa5b2dW8QePrjRNeLm8i30drdLofSW3o+3uE/iHQJJQSlrXjGdT0IP9+HrjEMXf4j7QmZ0Kyu1NOgkRb6X5j+9vHFNpqZ5GCRqXY8FUXJxotfNIuuGVOqjxPrv6DWO4qMSsIibCQ5CRyzaX98Tdo7AqIADNC8YPMjT6jTDGzT99H+tf8AUMR7Mxi/MseaM4tp5RQd6t05qCYxyi4OqOPlcdR49RyxpHwIh+6qm6ug+isf92NB3g3fhrIWhnW6ngeankynkcAvh1u2aBKiBnV2EubQ65SoyEjit7H6Y5zUcXWr0Eq57T2+u/U5CFHw7U10C+95QUU7SKrhELgNwzLqp/mtjzdLeaOvp1mTQ8HX8rcx5cwcAvi/tPstmut9ZmVB5XzH2X3xlnw925UQSTCnUvmhcst+GVSQ/mv98R9Jwz9ToZWZw09vLG2f++RlZdyW4IG+dd9o2hUOuuaUhfEA5Rb6Y2+h2B9xRbO5EK8/hHHZ5L/qcqnqcZR8Lt3vtFX20v7Gn+8cngW/CviSdbeGN6oqBrsGFp6m2cf9KEXyx+Ba5J826DHSzpV2oqoj+2rDfr0iv5Ialyxcu7DuwxnaSc/jPd/SNF9tfXBfFb2lvG0F4qWlmq2TR+zyqqnoWcgFv3Re3hjrdbfWKsZ4zHJT1EX7SCUWcA8GHJl8Ri8IxYsC4znqj0jXpzbT0NlP82CFRLlUnpiBsGLuGQ8ZDm9OC+2vrgAkygix1BwJ2W5jZoCfl+Qn8p+U+Ogt5oeuC+B+1qMsA6D7xNR4jmvtceIGAK9tSJlhmqNqODDBmIhjuI3C/Kz3N5GbTuHugngeOPdxaDsIHqasrHPVt2rhiBkW33cQvawRbC3W+Clfsyn2jTqkwLoGDlQxW5XhexBtfW3UeGKZUyRVMpptlQIZFNpquZGYQdVHa3Lzfu8sAXOaohq7mmmjeWEjVGDZTyBseeunPUYDz7LknLtSzfZ5j+2hYXjcnQvYjg3W3nrgvuvubT0KWiUmRtZJW1eQniWPny4DDu1IYmlRRKsdQQWQZgGIHEgcx10Ix40mbK7ZVvMf7Kam67JSNBtA5Io2zxTRnNkvoVItcLr0x3upsWjp6hZoq+OQAEFWyg2I65tD6YtqbWteKrULfTNbuMDpr+W/Q6eOAT7jU0TktTrNAxuCL5478tD308tR440uvDTRaV6z4sZRm2s9ljDz169/r9y0VckE0bRs8bK4IIzKePrjOJ/hm8WWSKdJSjAlbWNgQTbU3wzt74dsZC9AUljP4A4zJ4anUe+LBu98NY0SOWfP2oFyme6hhw4cfK+NVqc4tOPY3VOGlhzQt69sLP132J2MI3h32kp9tTTwm6q3ZsvJ1QBSp9QbHljZt4dsrS00s7nRFJHi34R6m2MH3O3SfaE5llOSnVs0srGwOtyoJ4sfbHHcDqrjC2+/9mOX1zvj8e5F1MnmMY9eoQ+K+9q1ksKxX7NIwwuLd5wCfoLD0xcfhtuj9lo3lmss9SpVQ3JSDlXrc/MfAYO/8BRVdVFVrFeOKMJGrDIhyk5XYkXKAWsANbXxZqKiAlzoftNRwEhFoohzEY/EfG+vNhwxbV0WanTQ09UXCC3bfV98Lz82+hHclCblLdg/djdaPZ1PHHlzP8ypzd+c0nRRyHLTnbFiqqeeCnkeFO2qpOFyAMx5knRVFvYDBDZ2yRGS7nPI3FjgTLJJRVBlmkMlPOQGdrfcNwUaaCFuF/wnj82nQ00xpjyx9W+7fmyLKTk8je6O+EEtqVkalqUHep5dGPVlPCUE65hxviVtbZgbaFJMgAkUSK55mMrwPgHykYk7x7p01cgWdLsuqSKcroeqMNVOIWxKOSjps1VM082ozva+UE5F042HHqT5Y3GJO2tJ2jrAv4tWtyUfN5aG3m46YLKoAsBYDgBiBsmiKgu4+8fU+A5L73PiTghgBYWFhYAEVdM0MhmjuVOrp06sPA8x6jmDMoljAZ4wBnOdsvM2GunEkAa89MS8B6mkeFu0hGZT80Y5eK9R1X1HMEAfUbcqKsOmzwEC3UzzKQAw4oifMxB4sbAfvYrW6GzRJtiR2jdHpIAkjSMHZppjctn/ABDIunCwbgMX6lrFlUtCVDt1HEjrbU9Oo9sBtxdjTQCqepAE89Q8jFTdSNAmU8SAoA1wBP3q21DSwdrUKzRXCsVFyMxAFhxNybaYjUtKuYimlaNhqYm5X4Eo3AeIt54Db6zGo2hRUYVnSMmrmVbcI9Iwdebm9vDCgrX2htGmnpVZael7VJZGGUuxGUwhT3u6Rc3HIYANS00ubM8EbsPxxko3rxv9cS//ABk2sYJf8p/viBv5NVxUzT0bkNF3njyq2dAbuBcXDAXI8sLaW8xNLA9GySS1OXsA4uGBF2ZspGVVW5JHC1uePMI9cm+oO2xu7TVeUT01RKqm4RmAS/UgNr63xOpdjFQqw0sMSr8ubvZfIWABxI3pqaqHZ8ssToJ4oy+kd1YqL2AZiR9cTd2qsy0kMpcuZY1ck2/EoOlgABrjVXp6q0lCKSXyPXKT6sGbb7OnhaevnYxLa4scoubDuqNdTzvg5RiNogYSMjLdWWxuCNCDwOA+/wAv/JklM4WWI5LA5vvk7uuhve2vXFV2XUT7He80ZTZsr91c+dqQtwzECwiYngCcvXG4xO67cpYqw9rVVyx1DfdyrUMMkh/wnButm4qbdV6XJT/D+pKsq7VqirAqVlWKQEHQg5lF8Wqrp4qqBkOWWNxbQ6HoQRwPMEcOOIVAzUkCipnM0gGrEAeAGn0udWP0wBzu7Qy0dKsVRP25j0VyuUlRwDXJuQOfQYdpKZppBNJcKNUTr0Y+A5D1PIDympHmbtJhlUfLGefi3QdF9TyAMYAWFhYWAFhYWFgBYWFhYAHVuxwzZ4z2cnUcG/UOfmLHxwwm1nj7tQuXlmGqn10H1sfA4MY8ZQRY6g8RgADsvdyFKqSqikcvKoVwzZtF1UDN3ktfgNMD12fJRbRkmRWalqwDKFFzFMunaEDXK66EjgRrg5LsFOMZaI/u/L/KdPpbHIjqU4FJB5lT9Dce4wASkYWJa1ra34W8cZ/8KKGHNWPGcyx1EkMIzXEcWbNlTopYk+Nh0xbztKT5XgfXoLj2LYah2pCpJWJlJ42iYH2XXABGvgDxOjaKylTfoQQf64ovw23qiTZcMbl2liDJkRHZjkYhbZQeItbFtk25GRbI7A8uzf8A7cejaMnBIH06iw9yBgCNtylnqKIKiqszlGsxIVCHV+9bU2y20xL2hSRyw9nVZWU/OouFb90i92Xw544MdS/EpGPMsfoLD3OOotgpxkJlP73y/wAo0+t8ARoavuiKjiARdAQAqL6gW9ACfAYl0WxwrZ5D2knU8F/SOXmbnxwQVQBYaAcse4AWFhYWAFhYWF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0" name="AutoShape 4" descr="data:image/jpg;base64,/9j/4AAQSkZJRgABAQAAAQABAAD/2wCEAAkGBhMSERUUEhQVFBUWGSIaGRgXGBofHhsgHBoeHB0YGyIaHSYeGBwjIBcgHy8gIycqLyw4FyUxNjArNycrLSwBCQoKDgwOGg8PGjUlHiU1LCk1NTEyKSkyKjEqNC8qNjIuNSwpKSouNSwyMSw0Li4tKikwNS0uKi0vLCwtLCwvLP/AABEIAKAAoAMBIgACEQEDEQH/xAAcAAABBQEBAQAAAAAAAAAAAAAFAAMEBgcCAQj/xABDEAACAQIDBQYDBQYEBAcAAAABAgMEEQASIQUGMUFREyJhcYGhBzKRFCNCUnIzYoKSscFDorLCFiRT0hUlY3Oj0fD/xAAaAQEAAgMBAAAAAAAAAAAAAAAABAUCAwYB/8QALhEAAgIBAgQEBQUBAQAAAAAAAAECAxEEIQUSMUEiUXGRE2GBobEUMsHR4fBC/9oADAMBAAIRAxEAPwDccLCwsALCwsLACx4zAC50A4nA+t2wFbJGO0k6Dgv6jy8hc+GGY9kvJ3qhs3PKNFHpqPrc+IwA5Lt1OEYMp/d+X+Y6fS+ORJUvySMeRY/U2HscLa+1YaKBpnVsii5KLmNup8PE4doa2Z378SohW6ntAzX8QBYCx4gnAHA2ZITdpn9DYf5QMIbATm0h/jf/ALsAqqvK7SnhnqHSE0yzJ3guSzsrkEAeB1va2CW49bNLRRvOczMWyvpd0zHs3NtLlbE+eAJR2An5pB/G/wD3Y9Oy5AbrM/qbj/MDivbbrDBWSfa2kWmnVUgnRiFgexBV7HuFiQQ505HBLfDaUtPTJ2D/AHzyxxIxANy7hSSOelzgCaZKlOISQeRU/UXHsMdRbeThIGiP73y/zDT62w/WTyoq5I+2a/e7wXQDU66X6D3wO2fvLS1XdBs2YplcZTmU2ZVPBiDp3ScAHFYEXGoPA49wIk2S8fep2y/unVT6aD6WPicPUW2AzZJB2cnQ8G/SefkbHwwARwsLCwAsLCwsALCwsLACwHqat5m7OE5VHzSDn4L0HVvQcyPaupaaQwx3CjR369VHgOZ9BzIfkroadooiwVpDZB1sOfIcLD6DADtHQJCtkXX3OANLt5asz0lQjU02uWIsQzpawkR1NnB55TpwOG9uPLQ1P23M8tM4CTodTCAe7NGAPlF++PXlgvtfYsFdEufW1njljNmQ8Q8bDUH2PO+AGdkU61GzkjkHdeHs3H8ORv6HFX3PntTpaOaetgzwXOfKcjZAczWQIwAOhxbdiUH2SmWKaXtSpa7kAZszFtQNOetscjbZfSniLj83BfqdPpfADFTsGR6+Oq+7CLA0TqwJLZmDachYjxvfHtBuoKeYvSytDE5u8Fg0d+bIDrETzC6eGGq3aTIbT1MUJ/Kt2b6af0wIn3tolzZ6ybufMQmgvoL9zS/IccYOyCeGz3DD+1tgSTxTwtMDFPcHMl2RWABVTe3iCQbXw1tjYUkk1Fky9jTvnYFjmJCFEtpYgZr6nljiJ4mLBKqTOvFDbMP4Sub6Y7hqpC1oqiKVh+B+6301PtjLKMnXNdUOb57f+yUkki6yEZYhY6u3dXwAuQdemHdg7uJT0kEBAbsgDc83GpfzLEm/jjxttFNKmIoDpm4r9Rp9bYJwTKy9yxFtLe3lj0wAn/ico2qacMOyNMJSCNQ3aFO6eQI4g34Ymh6esVwjI+RijZSCVYcj0P8A+GAVJu49VWz1FYrRgKIY4lc5WjBz53K2z5mY93lbW+LZT0iRgBEVABYBQAAOmmABlNVvC3ZzG6n5ZDy8GPMdG9DyJMYbqKcOpVhcHAykqWhkEMlyp0R+nRT4HkfQ8iQC+FhYWAFgftatKgIh+8fQeA5t72HiRiezAC5NgOJOBOyY+0dp2/Fot+Sj5fLQ383PTADjlaSnLBHfKL5I1zMx6KOZ8/PFdbemWri7uyp5YpB+KSAA/wDyXBB9QR1wcm21LFI/bQsILjJInfsLal1XvKL8CAdONsMy0DFlnoXQdqR2g4xuDxkAB0kA5jjwPgBH3WetYSRVcBSK33bPKjvY6FHy/Nbk3PnrqZcQhookp6aPUaLGvuT/AHJ4eGJm1domMBUGaR9FH9/Dr4WJ5YqG9290OyIC7HtKiTQdWP5R+VBfj/UnGm66NSy+r2S7t/IyjFyC9WY4yrVbiSRjZYR8t+NrfjtxJIsOgxn++3xcUSdhBIDY2YoSI0HMsy95yPyqQOV8ZvtPfCsqHaPv/aZzkbkVU/LDGPwA3ux4nnwxZdt/Ds02zYoYwHqJ50WRvMGyjoin62vik1F0viR/UTwpbKKfu2+uF9yRGKw+VdO53u9V1O1JGjgZoKRD97KABJJ+6CNEv+VeA4k4Eb+7TT7ZDQ0wCQQOoIH4pCRcseLEXtc+ONUo6KLZlAQnywRlifzMBcsfEnHzzs6pMlZG7m5eZWYnxcE4j8J5dVqJWxWIQ2Xzb7vzePbOxnfmEVF9WfVm+G6IrEVlfs5Y/lflryNteXEcMV+t2TVJTEV4SZBcCZbmSD8shIsXXrbUeOB+/wDvvFUx9jA0ndfU2srAX4G97X6jHu5XxCSGF4qtnYC3Z6FjY3up8Ol+uL+UoORZ1UamFCljOH0xuvR/9/BBg3trqBwkrCeMi65jmV15MjcbfXyxf6SkLIstOOxZgG7MkFGvr3SLhfMadRihLtOjnlamGcU0hvEzCxgkP5df2ZPEeOLhsRoNmRlJa5ZF5Icvd/SAS3pj2uTXfYx19UZRWI4n6Pf22z5/ksGztrCQlHBSReKnHu3drLS08s7AsI1LWHE9FHiTYeuK3Sb0U20JWjiJjlTWJ20zjmLcbX/Dx5jXBqNlqoZIJhZrZXHTxHXkQfI4kJp7opbKp1S5ZrDImx6XaLAS1E8aM2v2dIgUT90uTnY9SLeWCXcqoTpzKkdGUlWX0I4+RxD2ptSsRckFL2spGjl0WIH8zXOe3PKFvyvzx1sGiFDSIs8oZyxaSQ6BpJXubdAWawHlj01kzZNYWBR/2iaHxHJvax8QcEMCNrR9m6zr+HRrc1Pzewv5oOuCysCLjUHAA3b0vcEY4yHL6cW9tPXHu0zNHTn7MiyTADKrNlBN9STy545kGeqA5Rr15tr6Gyj+bBTAFWi+IlMvdq89FKOMc4tf/wBthdZR+k38MTN3XywSTMpjWWRpERhYqrWtcfhLWzW5ZteeDbxg2uAbcLjArbhztHAP8Q979I1b209cACaza6U8ElbObXUlb/hTqB+ZtP8AKOWMi3PoZNsV711ULwxNaNDwvxVPEL8x6k4m/HXeVppoqGHW5BYDnc2jX/d6jF02Ps+PZ1CqHRYYyznqQMzH1OOR4nrJKv4kf3TzGPyj3a+cvxgnU1pvD6Ld+v8AhTfhpuznqqmvmFz2rrFfrmOZ/T5R64JfETfj7FPSIPz9pKP3B3betyf4cHNxdrrU0MUqqq3LZlXgGzEn+t/XGHfEXa/2jaM7Xuqt2a+Sd3+oJ9cRdJTLXa+fxltBNY8seFL+TZZJV1Ll7mr/ABa2uF2WcjAidlVSOanv3HovvjDNnPaWMkA2dTY8D3hocHnqaup2YFtngo5NW5gSDQH91bHXlmxX6L9on6h/UY6HhWlWkplVnLy/8+2CPZP4lifofT2x6zY85jRYUEjm2Qobg9L8LeOLO27dKillpoiQCbZF1ty1xg9NUtG6uhyspuD0Ixepvi3K0JXsVEhFs+bT9WW3HwviZC2OPEi71XD7uZfBk2u+X0Ja/FGmQ/d0eXr8gt14DESbdqlXaSCRb09UM8RBsAx1ym3LX3GKAcaDDSSVGxu8rrLStmjJBBKjUEX46H/KMYKTl1JNunhpsOttc3he779H9H+Q1vFuARJFPQBY5IiO5wBseN+vI344sO14CmWoUd5B94BzXmfHLcnyuOeIG7W/NPULFGZAJ2UXUgjvcwDwJ0vbFmIviXBR6xOd1Mrtq7lus9ev+/IF7XkqHgDUZjEhI/aAlQCbMdCLkXv428cVw7mqalPtrS1zSIbO47sLLzVF7kYIOhNyCvHXFh2GcjSQH/DPd/SdV9tPTBfGZDIFBBIadVnt2mWzWN9RwPnoCccbCl7hjPGM5fTivtp6YJYFxjJVHpIvXmuvqbMf5cAe7MBMszH85HoLKP8ATgngVsI2jc8e+x0/W2IsO9Y+yz1EkZQQO6lbgn7tstzbQdT0wAfwCeS88zn/AA0CjzY6n6L74lbP2v2krRkA2jWQOhupDkgC/Xu38Qb4BbbqClFXSDiM2vlHp74jauTjRNx64ZnD9yyYpul/5ht5521VGaQeSd1B/TF3+L21Oy2a6g2MzCP0+ZvZffFY+BNLdqqTmAiX8yWP+kYc+O9XpSx8u+59lH98crdBWcWrpXSGF7LmJsXy0OXmBvhVvoKXt4ZDZWRpEvydFJt/EB7Yz6RyxJOpJufXFj+HNCs20qdHAZcxJB4EBSbHDvxC3MagqDlBMElzG3Tqh8R7jXF/B0U62UFtOaT9cZRFfNKtPsjRPgpRA0ExYAiSUgg8CAgFj14nFQ37+H7UNQksIJpncW/9Mk/IfDofTGgfB6K2y0P5nc+9v7Yte1YlaCUMAwyNoRcaC49xfHKS4jZpuI2Sjum8NeeNvsWNdKnCJkuPMLCx1Z1wR3dRTVwB7ZTIt78OPPH0BLEGUqRoRYjwOmPm8HGnbj7/AE880dNKqHQ3k1zHKNLjhfxxIpmlsyj4tpbLErIf+c5/JndbC0E7qDZonIB8VOh9sfQOz5y8UbnQsoJ9QDjMqjZkbbeaOVA6Oc1jfiUzA6eIxqgFuGNlMcNkHitysjXtvjPuCqoZKuNvzqVP8JuPZj9MFsBtqVKM0eVgxSbI1jwOQkqfHUY72ttaaN1SGDtiRc/eqltbD5h3r68OmJBSBbAzaYIlhYfnA9Dcf7sd1O1wsiQhS0zrmyA/KoNi7HktzYdTwHHDe3h3FPR1/wBa4A92C3cbwdv9bYD0mz6kUlWiKY5XmkdM1tVd7+IBK3GvAnBjZhIlmU/nJ9DY/wC7BPAFZ3d3fFPUSNAjQ0zRi8ROnaXN3UXOXu6G2hPlifsqFW+0I4DAubgi4IKjQg8RgvgTSnJVyL+dQw/hNj7MPpgCLs7cijpu0NPEIe0ILBSbXAOtjoOPLGTb97sNtZXqaZrJSXQqw1Zb5jILcPLwxsW9G3UpKcyOpYEhbLa5zac8Uv4VMGjrIxqDYgHmCGH9sQJaan9QrVHx77/TBaUVt6adk1lJrHvuZPuHss0ddHPKQUUN8upuVIGnrjSdubVoK2BoZmOVuBym6nkw8Rip7V2JPTMFnjKE8L8D5EaHEHFbqtDHUWq6TakvLbpv5F/Xw/T8ng6P55LnuRXU9JRpA8yEozagGxBYkHhpccsGNobz0vYyffJ8jdfynwxmmGNofspP0N/pOIc+DVWWuxyeW89v6Pf0MK47N7Eb/iCn/wCoPf8A+sdDbcJRnDEqpAYhTYFr2vppex+mM+xqfwU2ekyVqSqHRxGrKeBHf98XOtlHS0u574x92kVVfF7py5Ul9/7Arb00/JmPkpxo2x90amKSOZZI1ZSGHE+hsOBGmMv343DkoJxlu0Ejfdv01+Rv3h74+hEWwA6YpeKcRdVddmmltLP2wbK9ffZzRml7Gd79/EZqDahkWBJJTCtizHKpIIJAAueFuOLL8PN/araFPJLOUUiQqBGLADKDzJPPrjIvjFNm2m4/KiL/AJb/AN8Xn4av9m2LJM2n7ST6Cw9xjdrr7Xw2uWfHPl6bZzv2KuL5rvF0W3okWP4Zp/yMZ/6lbK9+oBYX9sWrevZcM+ZXpXllER7KQLwYk2Cte8bAgG+nngbuRsowwUMBHejg7R/1Sd438eP1xeMdPFYWCAykwbvypJI9QrztJSRR50Jv2kSuHGhGUszhg3nwwUaKVKOnSobNMOzDnq11ufHXnixYGbTJMsKj84PoLsf9OPQeSHJVDpIvuunqbMP5cFMDdux9wSDjGc3pwb219MToJcyg9cAOYEbb+7aOcfgPe/SdG9tfTBZmABJNgOJOK5Q74U9XVS0kV3yRB+0AOQ3YrYHgfPgdemAJG+OxjV0ckaatoyeJXUD14euM++FtUYq5onBUuhWx0IZTe3nxxeBUzRxtDHrLD3kU/wCKg4x36gG1/wBJ5nAzeqQSwQbRpxdoGzMLa5b2dW8QePrjRNeLm8i30drdLofSW3o+3uE/iHQJJQSlrXjGdT0IP9+HrjEMXf4j7QmZ0Kyu1NOgkRb6X5j+9vHFNpqZ5GCRqXY8FUXJxotfNIuuGVOqjxPrv6DWO4qMSsIibCQ5CRyzaX98Tdo7AqIADNC8YPMjT6jTDGzT99H+tf8AUMR7Mxi/MseaM4tp5RQd6t05qCYxyi4OqOPlcdR49RyxpHwIh+6qm6ug+isf92NB3g3fhrIWhnW6ngeankynkcAvh1u2aBKiBnV2EubQ65SoyEjit7H6Y5zUcXWr0Eq57T2+u/U5CFHw7U10C+95QUU7SKrhELgNwzLqp/mtjzdLeaOvp1mTQ8HX8rcx5cwcAvi/tPstmut9ZmVB5XzH2X3xlnw925UQSTCnUvmhcst+GVSQ/mv98R9Jwz9ToZWZw09vLG2f++RlZdyW4IG+dd9o2hUOuuaUhfEA5Rb6Y2+h2B9xRbO5EK8/hHHZ5L/qcqnqcZR8Lt3vtFX20v7Gn+8cngW/CviSdbeGN6oqBrsGFp6m2cf9KEXyx+Ba5J826DHSzpV2oqoj+2rDfr0iv5Ialyxcu7DuwxnaSc/jPd/SNF9tfXBfFb2lvG0F4qWlmq2TR+zyqqnoWcgFv3Re3hjrdbfWKsZ4zHJT1EX7SCUWcA8GHJl8Ri8IxYsC4znqj0jXpzbT0NlP82CFRLlUnpiBsGLuGQ8ZDm9OC+2vrgAkygix1BwJ2W5jZoCfl+Qn8p+U+Ogt5oeuC+B+1qMsA6D7xNR4jmvtceIGAK9tSJlhmqNqODDBmIhjuI3C/Kz3N5GbTuHugngeOPdxaDsIHqasrHPVt2rhiBkW33cQvawRbC3W+Clfsyn2jTqkwLoGDlQxW5XhexBtfW3UeGKZUyRVMpptlQIZFNpquZGYQdVHa3Lzfu8sAXOaohq7mmmjeWEjVGDZTyBseeunPUYDz7LknLtSzfZ5j+2hYXjcnQvYjg3W3nrgvuvubT0KWiUmRtZJW1eQniWPny4DDu1IYmlRRKsdQQWQZgGIHEgcx10Ix40mbK7ZVvMf7Kam67JSNBtA5Io2zxTRnNkvoVItcLr0x3upsWjp6hZoq+OQAEFWyg2I65tD6YtqbWteKrULfTNbuMDpr+W/Q6eOAT7jU0TktTrNAxuCL5478tD308tR440uvDTRaV6z4sZRm2s9ljDz169/r9y0VckE0bRs8bK4IIzKePrjOJ/hm8WWSKdJSjAlbWNgQTbU3wzt74dsZC9AUljP4A4zJ4anUe+LBu98NY0SOWfP2oFyme6hhw4cfK+NVqc4tOPY3VOGlhzQt69sLP132J2MI3h32kp9tTTwm6q3ZsvJ1QBSp9QbHljZt4dsrS00s7nRFJHi34R6m2MH3O3SfaE5llOSnVs0srGwOtyoJ4sfbHHcDqrjC2+/9mOX1zvj8e5F1MnmMY9eoQ+K+9q1ksKxX7NIwwuLd5wCfoLD0xcfhtuj9lo3lmss9SpVQ3JSDlXrc/MfAYO/8BRVdVFVrFeOKMJGrDIhyk5XYkXKAWsANbXxZqKiAlzoftNRwEhFoohzEY/EfG+vNhwxbV0WanTQ09UXCC3bfV98Lz82+hHclCblLdg/djdaPZ1PHHlzP8ypzd+c0nRRyHLTnbFiqqeeCnkeFO2qpOFyAMx5knRVFvYDBDZ2yRGS7nPI3FjgTLJJRVBlmkMlPOQGdrfcNwUaaCFuF/wnj82nQ00xpjyx9W+7fmyLKTk8je6O+EEtqVkalqUHep5dGPVlPCUE65hxviVtbZgbaFJMgAkUSK55mMrwPgHykYk7x7p01cgWdLsuqSKcroeqMNVOIWxKOSjps1VM082ozva+UE5F042HHqT5Y3GJO2tJ2jrAv4tWtyUfN5aG3m46YLKoAsBYDgBiBsmiKgu4+8fU+A5L73PiTghgBYWFhYAEVdM0MhmjuVOrp06sPA8x6jmDMoljAZ4wBnOdsvM2GunEkAa89MS8B6mkeFu0hGZT80Y5eK9R1X1HMEAfUbcqKsOmzwEC3UzzKQAw4oifMxB4sbAfvYrW6GzRJtiR2jdHpIAkjSMHZppjctn/ABDIunCwbgMX6lrFlUtCVDt1HEjrbU9Oo9sBtxdjTQCqepAE89Q8jFTdSNAmU8SAoA1wBP3q21DSwdrUKzRXCsVFyMxAFhxNybaYjUtKuYimlaNhqYm5X4Eo3AeIt54Db6zGo2hRUYVnSMmrmVbcI9Iwdebm9vDCgrX2htGmnpVZael7VJZGGUuxGUwhT3u6Rc3HIYANS00ubM8EbsPxxko3rxv9cS//ABk2sYJf8p/viBv5NVxUzT0bkNF3njyq2dAbuBcXDAXI8sLaW8xNLA9GySS1OXsA4uGBF2ZspGVVW5JHC1uePMI9cm+oO2xu7TVeUT01RKqm4RmAS/UgNr63xOpdjFQqw0sMSr8ubvZfIWABxI3pqaqHZ8ssToJ4oy+kd1YqL2AZiR9cTd2qsy0kMpcuZY1ck2/EoOlgABrjVXp6q0lCKSXyPXKT6sGbb7OnhaevnYxLa4scoubDuqNdTzvg5RiNogYSMjLdWWxuCNCDwOA+/wAv/JklM4WWI5LA5vvk7uuhve2vXFV2XUT7He80ZTZsr91c+dqQtwzECwiYngCcvXG4xO67cpYqw9rVVyx1DfdyrUMMkh/wnButm4qbdV6XJT/D+pKsq7VqirAqVlWKQEHQg5lF8Wqrp4qqBkOWWNxbQ6HoQRwPMEcOOIVAzUkCipnM0gGrEAeAGn0udWP0wBzu7Qy0dKsVRP25j0VyuUlRwDXJuQOfQYdpKZppBNJcKNUTr0Y+A5D1PIDympHmbtJhlUfLGefi3QdF9TyAMYAWFhYWAFhYWFgBYWFhYAHVuxwzZ4z2cnUcG/UOfmLHxwwm1nj7tQuXlmGqn10H1sfA4MY8ZQRY6g8RgADsvdyFKqSqikcvKoVwzZtF1UDN3ktfgNMD12fJRbRkmRWalqwDKFFzFMunaEDXK66EjgRrg5LsFOMZaI/u/L/KdPpbHIjqU4FJB5lT9Dce4wASkYWJa1ra34W8cZ/8KKGHNWPGcyx1EkMIzXEcWbNlTopYk+Nh0xbztKT5XgfXoLj2LYah2pCpJWJlJ42iYH2XXABGvgDxOjaKylTfoQQf64ovw23qiTZcMbl2liDJkRHZjkYhbZQeItbFtk25GRbI7A8uzf8A7cejaMnBIH06iw9yBgCNtylnqKIKiqszlGsxIVCHV+9bU2y20xL2hSRyw9nVZWU/OouFb90i92Xw544MdS/EpGPMsfoLD3OOotgpxkJlP73y/wAo0+t8ARoavuiKjiARdAQAqL6gW9ACfAYl0WxwrZ5D2knU8F/SOXmbnxwQVQBYaAcse4AWFhYWAFhYWF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1" name="AutoShape 6" descr="data:image/jpg;base64,/9j/4AAQSkZJRgABAQAAAQABAAD/2wCEAAkGBhMSERUUEhQVFBUWGSIaGRgXGBofHhsgHBoeHB0YGyIaHSYeGBwjIBcgHy8gIycqLyw4FyUxNjArNycrLSwBCQoKDgwOGg8PGjUlHiU1LCk1NTEyKSkyKjEqNC8qNjIuNSwpKSouNSwyMSw0Li4tKikwNS0uKi0vLCwtLCwvLP/AABEIAKAAoAMBIgACEQEDEQH/xAAcAAABBQEBAQAAAAAAAAAAAAAFAAMEBgcCAQj/xABDEAACAQIDBQYDBQYEBAcAAAABAgMEEQASIQUGMUFREyJhcYGhBzKRFCNCUnIzYoKSscFDorLCFiRT0hUlY3Oj0fD/xAAaAQEAAgMBAAAAAAAAAAAAAAAABAUCAwYB/8QALhEAAgIBAgQEBQUBAQAAAAAAAAECAxEEIQUSMUEiUXGRE2GBobEUMsHR4fBC/9oADAMBAAIRAxEAPwDccLCwsALCwsLACx4zAC50A4nA+t2wFbJGO0k6Dgv6jy8hc+GGY9kvJ3qhs3PKNFHpqPrc+IwA5Lt1OEYMp/d+X+Y6fS+ORJUvySMeRY/U2HscLa+1YaKBpnVsii5KLmNup8PE4doa2Z378SohW6ntAzX8QBYCx4gnAHA2ZITdpn9DYf5QMIbATm0h/jf/ALsAqqvK7SnhnqHSE0yzJ3guSzsrkEAeB1va2CW49bNLRRvOczMWyvpd0zHs3NtLlbE+eAJR2An5pB/G/wD3Y9Oy5AbrM/qbj/MDivbbrDBWSfa2kWmnVUgnRiFgexBV7HuFiQQ505HBLfDaUtPTJ2D/AHzyxxIxANy7hSSOelzgCaZKlOISQeRU/UXHsMdRbeThIGiP73y/zDT62w/WTyoq5I+2a/e7wXQDU66X6D3wO2fvLS1XdBs2YplcZTmU2ZVPBiDp3ScAHFYEXGoPA49wIk2S8fep2y/unVT6aD6WPicPUW2AzZJB2cnQ8G/SefkbHwwARwsLCwAsLCwsALCwsLACwHqat5m7OE5VHzSDn4L0HVvQcyPaupaaQwx3CjR369VHgOZ9BzIfkroadooiwVpDZB1sOfIcLD6DADtHQJCtkXX3OANLt5asz0lQjU02uWIsQzpawkR1NnB55TpwOG9uPLQ1P23M8tM4CTodTCAe7NGAPlF++PXlgvtfYsFdEufW1njljNmQ8Q8bDUH2PO+AGdkU61GzkjkHdeHs3H8ORv6HFX3PntTpaOaetgzwXOfKcjZAczWQIwAOhxbdiUH2SmWKaXtSpa7kAZszFtQNOetscjbZfSniLj83BfqdPpfADFTsGR6+Oq+7CLA0TqwJLZmDachYjxvfHtBuoKeYvSytDE5u8Fg0d+bIDrETzC6eGGq3aTIbT1MUJ/Kt2b6af0wIn3tolzZ6ybufMQmgvoL9zS/IccYOyCeGz3DD+1tgSTxTwtMDFPcHMl2RWABVTe3iCQbXw1tjYUkk1Fky9jTvnYFjmJCFEtpYgZr6nljiJ4mLBKqTOvFDbMP4Sub6Y7hqpC1oqiKVh+B+6301PtjLKMnXNdUOb57f+yUkki6yEZYhY6u3dXwAuQdemHdg7uJT0kEBAbsgDc83GpfzLEm/jjxttFNKmIoDpm4r9Rp9bYJwTKy9yxFtLe3lj0wAn/ico2qacMOyNMJSCNQ3aFO6eQI4g34Ymh6esVwjI+RijZSCVYcj0P8A+GAVJu49VWz1FYrRgKIY4lc5WjBz53K2z5mY93lbW+LZT0iRgBEVABYBQAAOmmABlNVvC3ZzG6n5ZDy8GPMdG9DyJMYbqKcOpVhcHAykqWhkEMlyp0R+nRT4HkfQ8iQC+FhYWAFgftatKgIh+8fQeA5t72HiRiezAC5NgOJOBOyY+0dp2/Fot+Sj5fLQ383PTADjlaSnLBHfKL5I1zMx6KOZ8/PFdbemWri7uyp5YpB+KSAA/wDyXBB9QR1wcm21LFI/bQsILjJInfsLal1XvKL8CAdONsMy0DFlnoXQdqR2g4xuDxkAB0kA5jjwPgBH3WetYSRVcBSK33bPKjvY6FHy/Nbk3PnrqZcQhookp6aPUaLGvuT/AHJ4eGJm1domMBUGaR9FH9/Dr4WJ5YqG9290OyIC7HtKiTQdWP5R+VBfj/UnGm66NSy+r2S7t/IyjFyC9WY4yrVbiSRjZYR8t+NrfjtxJIsOgxn++3xcUSdhBIDY2YoSI0HMsy95yPyqQOV8ZvtPfCsqHaPv/aZzkbkVU/LDGPwA3ux4nnwxZdt/Ds02zYoYwHqJ50WRvMGyjoin62vik1F0viR/UTwpbKKfu2+uF9yRGKw+VdO53u9V1O1JGjgZoKRD97KABJJ+6CNEv+VeA4k4Eb+7TT7ZDQ0wCQQOoIH4pCRcseLEXtc+ONUo6KLZlAQnywRlifzMBcsfEnHzzs6pMlZG7m5eZWYnxcE4j8J5dVqJWxWIQ2Xzb7vzePbOxnfmEVF9WfVm+G6IrEVlfs5Y/lflryNteXEcMV+t2TVJTEV4SZBcCZbmSD8shIsXXrbUeOB+/wDvvFUx9jA0ndfU2srAX4G97X6jHu5XxCSGF4qtnYC3Z6FjY3up8Ol+uL+UoORZ1UamFCljOH0xuvR/9/BBg3trqBwkrCeMi65jmV15MjcbfXyxf6SkLIstOOxZgG7MkFGvr3SLhfMadRihLtOjnlamGcU0hvEzCxgkP5df2ZPEeOLhsRoNmRlJa5ZF5Icvd/SAS3pj2uTXfYx19UZRWI4n6Pf22z5/ksGztrCQlHBSReKnHu3drLS08s7AsI1LWHE9FHiTYeuK3Sb0U20JWjiJjlTWJ20zjmLcbX/Dx5jXBqNlqoZIJhZrZXHTxHXkQfI4kJp7opbKp1S5ZrDImx6XaLAS1E8aM2v2dIgUT90uTnY9SLeWCXcqoTpzKkdGUlWX0I4+RxD2ptSsRckFL2spGjl0WIH8zXOe3PKFvyvzx1sGiFDSIs8oZyxaSQ6BpJXubdAWawHlj01kzZNYWBR/2iaHxHJvax8QcEMCNrR9m6zr+HRrc1Pzewv5oOuCysCLjUHAA3b0vcEY4yHL6cW9tPXHu0zNHTn7MiyTADKrNlBN9STy545kGeqA5Rr15tr6Gyj+bBTAFWi+IlMvdq89FKOMc4tf/wBthdZR+k38MTN3XywSTMpjWWRpERhYqrWtcfhLWzW5ZteeDbxg2uAbcLjArbhztHAP8Q979I1b209cACaza6U8ElbObXUlb/hTqB+ZtP8AKOWMi3PoZNsV711ULwxNaNDwvxVPEL8x6k4m/HXeVppoqGHW5BYDnc2jX/d6jF02Ps+PZ1CqHRYYyznqQMzH1OOR4nrJKv4kf3TzGPyj3a+cvxgnU1pvD6Ld+v8AhTfhpuznqqmvmFz2rrFfrmOZ/T5R64JfETfj7FPSIPz9pKP3B3betyf4cHNxdrrU0MUqqq3LZlXgGzEn+t/XGHfEXa/2jaM7Xuqt2a+Sd3+oJ9cRdJTLXa+fxltBNY8seFL+TZZJV1Ll7mr/ABa2uF2WcjAidlVSOanv3HovvjDNnPaWMkA2dTY8D3hocHnqaup2YFtngo5NW5gSDQH91bHXlmxX6L9on6h/UY6HhWlWkplVnLy/8+2CPZP4lifofT2x6zY85jRYUEjm2Qobg9L8LeOLO27dKillpoiQCbZF1ty1xg9NUtG6uhyspuD0Ixepvi3K0JXsVEhFs+bT9WW3HwviZC2OPEi71XD7uZfBk2u+X0Ja/FGmQ/d0eXr8gt14DESbdqlXaSCRb09UM8RBsAx1ym3LX3GKAcaDDSSVGxu8rrLStmjJBBKjUEX46H/KMYKTl1JNunhpsOttc3he779H9H+Q1vFuARJFPQBY5IiO5wBseN+vI344sO14CmWoUd5B94BzXmfHLcnyuOeIG7W/NPULFGZAJ2UXUgjvcwDwJ0vbFmIviXBR6xOd1Mrtq7lus9ev+/IF7XkqHgDUZjEhI/aAlQCbMdCLkXv428cVw7mqalPtrS1zSIbO47sLLzVF7kYIOhNyCvHXFh2GcjSQH/DPd/SdV9tPTBfGZDIFBBIadVnt2mWzWN9RwPnoCccbCl7hjPGM5fTivtp6YJYFxjJVHpIvXmuvqbMf5cAe7MBMszH85HoLKP8ATgngVsI2jc8e+x0/W2IsO9Y+yz1EkZQQO6lbgn7tstzbQdT0wAfwCeS88zn/AA0CjzY6n6L74lbP2v2krRkA2jWQOhupDkgC/Xu38Qb4BbbqClFXSDiM2vlHp74jauTjRNx64ZnD9yyYpul/5ht5521VGaQeSd1B/TF3+L21Oy2a6g2MzCP0+ZvZffFY+BNLdqqTmAiX8yWP+kYc+O9XpSx8u+59lH98crdBWcWrpXSGF7LmJsXy0OXmBvhVvoKXt4ZDZWRpEvydFJt/EB7Yz6RyxJOpJufXFj+HNCs20qdHAZcxJB4EBSbHDvxC3MagqDlBMElzG3Tqh8R7jXF/B0U62UFtOaT9cZRFfNKtPsjRPgpRA0ExYAiSUgg8CAgFj14nFQ37+H7UNQksIJpncW/9Mk/IfDofTGgfB6K2y0P5nc+9v7Yte1YlaCUMAwyNoRcaC49xfHKS4jZpuI2Sjum8NeeNvsWNdKnCJkuPMLCx1Z1wR3dRTVwB7ZTIt78OPPH0BLEGUqRoRYjwOmPm8HGnbj7/AE880dNKqHQ3k1zHKNLjhfxxIpmlsyj4tpbLErIf+c5/JndbC0E7qDZonIB8VOh9sfQOz5y8UbnQsoJ9QDjMqjZkbbeaOVA6Oc1jfiUzA6eIxqgFuGNlMcNkHitysjXtvjPuCqoZKuNvzqVP8JuPZj9MFsBtqVKM0eVgxSbI1jwOQkqfHUY72ttaaN1SGDtiRc/eqltbD5h3r68OmJBSBbAzaYIlhYfnA9Dcf7sd1O1wsiQhS0zrmyA/KoNi7HktzYdTwHHDe3h3FPR1/wBa4A92C3cbwdv9bYD0mz6kUlWiKY5XmkdM1tVd7+IBK3GvAnBjZhIlmU/nJ9DY/wC7BPAFZ3d3fFPUSNAjQ0zRi8ROnaXN3UXOXu6G2hPlifsqFW+0I4DAubgi4IKjQg8RgvgTSnJVyL+dQw/hNj7MPpgCLs7cijpu0NPEIe0ILBSbXAOtjoOPLGTb97sNtZXqaZrJSXQqw1Zb5jILcPLwxsW9G3UpKcyOpYEhbLa5zac8Uv4VMGjrIxqDYgHmCGH9sQJaan9QrVHx77/TBaUVt6adk1lJrHvuZPuHss0ddHPKQUUN8upuVIGnrjSdubVoK2BoZmOVuBym6nkw8Rip7V2JPTMFnjKE8L8D5EaHEHFbqtDHUWq6TakvLbpv5F/Xw/T8ng6P55LnuRXU9JRpA8yEozagGxBYkHhpccsGNobz0vYyffJ8jdfynwxmmGNofspP0N/pOIc+DVWWuxyeW89v6Pf0MK47N7Eb/iCn/wCoPf8A+sdDbcJRnDEqpAYhTYFr2vppex+mM+xqfwU2ekyVqSqHRxGrKeBHf98XOtlHS0u574x92kVVfF7py5Ul9/7Arb00/JmPkpxo2x90amKSOZZI1ZSGHE+hsOBGmMv343DkoJxlu0Ejfdv01+Rv3h74+hEWwA6YpeKcRdVddmmltLP2wbK9ffZzRml7Gd79/EZqDahkWBJJTCtizHKpIIJAAueFuOLL8PN/araFPJLOUUiQqBGLADKDzJPPrjIvjFNm2m4/KiL/AJb/AN8Xn4av9m2LJM2n7ST6Cw9xjdrr7Xw2uWfHPl6bZzv2KuL5rvF0W3okWP4Zp/yMZ/6lbK9+oBYX9sWrevZcM+ZXpXllER7KQLwYk2Cte8bAgG+nngbuRsowwUMBHejg7R/1Sd438eP1xeMdPFYWCAykwbvypJI9QrztJSRR50Jv2kSuHGhGUszhg3nwwUaKVKOnSobNMOzDnq11ufHXnixYGbTJMsKj84PoLsf9OPQeSHJVDpIvuunqbMP5cFMDdux9wSDjGc3pwb219MToJcyg9cAOYEbb+7aOcfgPe/SdG9tfTBZmABJNgOJOK5Q74U9XVS0kV3yRB+0AOQ3YrYHgfPgdemAJG+OxjV0ckaatoyeJXUD14euM++FtUYq5onBUuhWx0IZTe3nxxeBUzRxtDHrLD3kU/wCKg4x36gG1/wBJ5nAzeqQSwQbRpxdoGzMLa5b2dW8QePrjRNeLm8i30drdLofSW3o+3uE/iHQJJQSlrXjGdT0IP9+HrjEMXf4j7QmZ0Kyu1NOgkRb6X5j+9vHFNpqZ5GCRqXY8FUXJxotfNIuuGVOqjxPrv6DWO4qMSsIibCQ5CRyzaX98Tdo7AqIADNC8YPMjT6jTDGzT99H+tf8AUMR7Mxi/MseaM4tp5RQd6t05qCYxyi4OqOPlcdR49RyxpHwIh+6qm6ug+isf92NB3g3fhrIWhnW6ngeankynkcAvh1u2aBKiBnV2EubQ65SoyEjit7H6Y5zUcXWr0Eq57T2+u/U5CFHw7U10C+95QUU7SKrhELgNwzLqp/mtjzdLeaOvp1mTQ8HX8rcx5cwcAvi/tPstmut9ZmVB5XzH2X3xlnw925UQSTCnUvmhcst+GVSQ/mv98R9Jwz9ToZWZw09vLG2f++RlZdyW4IG+dd9o2hUOuuaUhfEA5Rb6Y2+h2B9xRbO5EK8/hHHZ5L/qcqnqcZR8Lt3vtFX20v7Gn+8cngW/CviSdbeGN6oqBrsGFp6m2cf9KEXyx+Ba5J826DHSzpV2oqoj+2rDfr0iv5Ialyxcu7DuwxnaSc/jPd/SNF9tfXBfFb2lvG0F4qWlmq2TR+zyqqnoWcgFv3Re3hjrdbfWKsZ4zHJT1EX7SCUWcA8GHJl8Ri8IxYsC4znqj0jXpzbT0NlP82CFRLlUnpiBsGLuGQ8ZDm9OC+2vrgAkygix1BwJ2W5jZoCfl+Qn8p+U+Ogt5oeuC+B+1qMsA6D7xNR4jmvtceIGAK9tSJlhmqNqODDBmIhjuI3C/Kz3N5GbTuHugngeOPdxaDsIHqasrHPVt2rhiBkW33cQvawRbC3W+Clfsyn2jTqkwLoGDlQxW5XhexBtfW3UeGKZUyRVMpptlQIZFNpquZGYQdVHa3Lzfu8sAXOaohq7mmmjeWEjVGDZTyBseeunPUYDz7LknLtSzfZ5j+2hYXjcnQvYjg3W3nrgvuvubT0KWiUmRtZJW1eQniWPny4DDu1IYmlRRKsdQQWQZgGIHEgcx10Ix40mbK7ZVvMf7Kam67JSNBtA5Io2zxTRnNkvoVItcLr0x3upsWjp6hZoq+OQAEFWyg2I65tD6YtqbWteKrULfTNbuMDpr+W/Q6eOAT7jU0TktTrNAxuCL5478tD308tR440uvDTRaV6z4sZRm2s9ljDz169/r9y0VckE0bRs8bK4IIzKePrjOJ/hm8WWSKdJSjAlbWNgQTbU3wzt74dsZC9AUljP4A4zJ4anUe+LBu98NY0SOWfP2oFyme6hhw4cfK+NVqc4tOPY3VOGlhzQt69sLP132J2MI3h32kp9tTTwm6q3ZsvJ1QBSp9QbHljZt4dsrS00s7nRFJHi34R6m2MH3O3SfaE5llOSnVs0srGwOtyoJ4sfbHHcDqrjC2+/9mOX1zvj8e5F1MnmMY9eoQ+K+9q1ksKxX7NIwwuLd5wCfoLD0xcfhtuj9lo3lmss9SpVQ3JSDlXrc/MfAYO/8BRVdVFVrFeOKMJGrDIhyk5XYkXKAWsANbXxZqKiAlzoftNRwEhFoohzEY/EfG+vNhwxbV0WanTQ09UXCC3bfV98Lz82+hHclCblLdg/djdaPZ1PHHlzP8ypzd+c0nRRyHLTnbFiqqeeCnkeFO2qpOFyAMx5knRVFvYDBDZ2yRGS7nPI3FjgTLJJRVBlmkMlPOQGdrfcNwUaaCFuF/wnj82nQ00xpjyx9W+7fmyLKTk8je6O+EEtqVkalqUHep5dGPVlPCUE65hxviVtbZgbaFJMgAkUSK55mMrwPgHykYk7x7p01cgWdLsuqSKcroeqMNVOIWxKOSjps1VM082ozva+UE5F042HHqT5Y3GJO2tJ2jrAv4tWtyUfN5aG3m46YLKoAsBYDgBiBsmiKgu4+8fU+A5L73PiTghgBYWFhYAEVdM0MhmjuVOrp06sPA8x6jmDMoljAZ4wBnOdsvM2GunEkAa89MS8B6mkeFu0hGZT80Y5eK9R1X1HMEAfUbcqKsOmzwEC3UzzKQAw4oifMxB4sbAfvYrW6GzRJtiR2jdHpIAkjSMHZppjctn/ABDIunCwbgMX6lrFlUtCVDt1HEjrbU9Oo9sBtxdjTQCqepAE89Q8jFTdSNAmU8SAoA1wBP3q21DSwdrUKzRXCsVFyMxAFhxNybaYjUtKuYimlaNhqYm5X4Eo3AeIt54Db6zGo2hRUYVnSMmrmVbcI9Iwdebm9vDCgrX2htGmnpVZael7VJZGGUuxGUwhT3u6Rc3HIYANS00ubM8EbsPxxko3rxv9cS//ABk2sYJf8p/viBv5NVxUzT0bkNF3njyq2dAbuBcXDAXI8sLaW8xNLA9GySS1OXsA4uGBF2ZspGVVW5JHC1uePMI9cm+oO2xu7TVeUT01RKqm4RmAS/UgNr63xOpdjFQqw0sMSr8ubvZfIWABxI3pqaqHZ8ssToJ4oy+kd1YqL2AZiR9cTd2qsy0kMpcuZY1ck2/EoOlgABrjVXp6q0lCKSXyPXKT6sGbb7OnhaevnYxLa4scoubDuqNdTzvg5RiNogYSMjLdWWxuCNCDwOA+/wAv/JklM4WWI5LA5vvk7uuhve2vXFV2XUT7He80ZTZsr91c+dqQtwzECwiYngCcvXG4xO67cpYqw9rVVyx1DfdyrUMMkh/wnButm4qbdV6XJT/D+pKsq7VqirAqVlWKQEHQg5lF8Wqrp4qqBkOWWNxbQ6HoQRwPMEcOOIVAzUkCipnM0gGrEAeAGn0udWP0wBzu7Qy0dKsVRP25j0VyuUlRwDXJuQOfQYdpKZppBNJcKNUTr0Y+A5D1PIDympHmbtJhlUfLGefi3QdF9TyAMYAWFhYWAFhYWFgBYWFhYAHVuxwzZ4z2cnUcG/UOfmLHxwwm1nj7tQuXlmGqn10H1sfA4MY8ZQRY6g8RgADsvdyFKqSqikcvKoVwzZtF1UDN3ktfgNMD12fJRbRkmRWalqwDKFFzFMunaEDXK66EjgRrg5LsFOMZaI/u/L/KdPpbHIjqU4FJB5lT9Dce4wASkYWJa1ra34W8cZ/8KKGHNWPGcyx1EkMIzXEcWbNlTopYk+Nh0xbztKT5XgfXoLj2LYah2pCpJWJlJ42iYH2XXABGvgDxOjaKylTfoQQf64ovw23qiTZcMbl2liDJkRHZjkYhbZQeItbFtk25GRbI7A8uzf8A7cejaMnBIH06iw9yBgCNtylnqKIKiqszlGsxIVCHV+9bU2y20xL2hSRyw9nVZWU/OouFb90i92Xw544MdS/EpGPMsfoLD3OOotgpxkJlP73y/wAo0+t8ARoavuiKjiARdAQAqL6gW9ACfAYl0WxwrZ5D2knU8F/SOXmbnxwQVQBYaAcse4AWFhYWAFhYWF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52" name="Picture 8" descr="http://upload.wikimedia.org/wikipedia/en/thumb/4/4a/University_of_Maryland_seal.png/200px-University_of_Maryland_s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Threat Model</a:t>
            </a:r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Semi-Honest </a:t>
            </a:r>
            <a:r>
              <a:rPr lang="en-US" dirty="0" smtClean="0"/>
              <a:t>(</a:t>
            </a:r>
            <a:r>
              <a:rPr lang="en-US" i="1" dirty="0" smtClean="0"/>
              <a:t>Honest-but-Curious</a:t>
            </a:r>
            <a:r>
              <a:rPr lang="en-US" dirty="0" smtClean="0"/>
              <a:t>) </a:t>
            </a:r>
            <a:r>
              <a:rPr lang="en-US" b="1" dirty="0" smtClean="0"/>
              <a:t>Adversary</a:t>
            </a:r>
          </a:p>
          <a:p>
            <a:pPr>
              <a:buFont typeface="Arial" charset="0"/>
              <a:buNone/>
            </a:pPr>
            <a:r>
              <a:rPr lang="en-US" dirty="0" smtClean="0"/>
              <a:t>	Adversary follows the protocol as specified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), but tries to learn more from the protocol execution transcript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be good enough for some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0EBDA-2F4A-4A4B-85D4-4348A0C1BD6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959350"/>
            <a:ext cx="5638800" cy="9842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We are working on efficient  solutions for malicious adversaries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nt-Up Arrow 15"/>
          <p:cNvSpPr/>
          <p:nvPr/>
        </p:nvSpPr>
        <p:spPr>
          <a:xfrm rot="10800000">
            <a:off x="2895600" y="3657600"/>
            <a:ext cx="1341438" cy="609600"/>
          </a:xfrm>
          <a:prstGeom prst="bentUpArrow">
            <a:avLst>
              <a:gd name="adj1" fmla="val 25751"/>
              <a:gd name="adj2" fmla="val 27903"/>
              <a:gd name="adj3" fmla="val 2443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Fairplay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DCB28-AA8F-457A-B8CE-7DB3D63A5C0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5638800"/>
            <a:ext cx="2886075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Dahlia</a:t>
            </a:r>
            <a:r>
              <a:rPr lang="fi-FI" dirty="0"/>
              <a:t> Malkhi, Noam Nisan, Benny Pinkas and Yaron Sella [USENIX Security 2004]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2770" y="1237659"/>
            <a:ext cx="2587950" cy="1962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914400" y="3352800"/>
            <a:ext cx="150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SFDL 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8200" y="1371600"/>
            <a:ext cx="1735138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SFDL Compiler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638" y="3352800"/>
            <a:ext cx="21336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Circuit</a:t>
            </a:r>
            <a:r>
              <a:rPr lang="en-US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(SHDL)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334000" y="2590800"/>
            <a:ext cx="3810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828800" y="3819525"/>
            <a:ext cx="91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Alice</a:t>
            </a:r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8229600" y="3733800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Bob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4419600"/>
            <a:ext cx="16764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Garbled Tables Generator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86600" y="53340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Garbled Tables Evaluator</a:t>
            </a:r>
          </a:p>
        </p:txBody>
      </p:sp>
      <p:sp>
        <p:nvSpPr>
          <p:cNvPr id="19" name="Bent-Up Arrow 18"/>
          <p:cNvSpPr/>
          <p:nvPr/>
        </p:nvSpPr>
        <p:spPr>
          <a:xfrm flipV="1">
            <a:off x="6781800" y="3581400"/>
            <a:ext cx="1371600" cy="1676400"/>
          </a:xfrm>
          <a:prstGeom prst="bentUpArrow">
            <a:avLst>
              <a:gd name="adj1" fmla="val 11793"/>
              <a:gd name="adj2" fmla="val 17361"/>
              <a:gd name="adj3" fmla="val 22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200400" y="18288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21303">
            <a:off x="4122738" y="4694238"/>
            <a:ext cx="2867025" cy="1598612"/>
          </a:xfrm>
          <a:prstGeom prst="rightArrow">
            <a:avLst>
              <a:gd name="adj1" fmla="val 51485"/>
              <a:gd name="adj2" fmla="val 54453"/>
            </a:avLst>
          </a:prstGeom>
          <a:gradFill flip="none" rotWithShape="1">
            <a:gsLst>
              <a:gs pos="12000">
                <a:schemeClr val="tx2"/>
              </a:gs>
              <a:gs pos="88000">
                <a:schemeClr val="accent2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914512">
            <a:off x="4140200" y="5184775"/>
            <a:ext cx="2773363" cy="5842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Garbled Tables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Problems?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980DD-87FA-422F-AB64-FA190EC670B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6464300" cy="2024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 alternative approach … would have been to apply Yao’s generic secure two-party protocol…. This would have required expressing the algorithm as a circuit … and then sending and computing that circuit.… </a:t>
            </a:r>
            <a:r>
              <a:rPr lang="en-US" b="1" dirty="0">
                <a:solidFill>
                  <a:srgbClr val="000000"/>
                </a:solidFill>
              </a:rPr>
              <a:t>[We] believe that the performance of our protocols is significantly better than that of applying generic protocols.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Margarita </a:t>
            </a:r>
            <a:r>
              <a:rPr lang="en-US" dirty="0" err="1">
                <a:solidFill>
                  <a:srgbClr val="000000"/>
                </a:solidFill>
              </a:rPr>
              <a:t>Osadchy</a:t>
            </a:r>
            <a:r>
              <a:rPr lang="en-US" dirty="0">
                <a:solidFill>
                  <a:srgbClr val="000000"/>
                </a:solidFill>
              </a:rPr>
              <a:t>, Benny </a:t>
            </a:r>
            <a:r>
              <a:rPr lang="en-US" dirty="0" err="1">
                <a:solidFill>
                  <a:srgbClr val="000000"/>
                </a:solidFill>
              </a:rPr>
              <a:t>Pinkas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Ayman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Jarrous</a:t>
            </a:r>
            <a:r>
              <a:rPr lang="en-US" dirty="0">
                <a:solidFill>
                  <a:srgbClr val="000000"/>
                </a:solidFill>
              </a:rPr>
              <a:t>, Boaz </a:t>
            </a:r>
            <a:r>
              <a:rPr lang="en-US" dirty="0" err="1">
                <a:solidFill>
                  <a:srgbClr val="000000"/>
                </a:solidFill>
              </a:rPr>
              <a:t>Moskovich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i="1" dirty="0" err="1">
                <a:solidFill>
                  <a:srgbClr val="000000"/>
                </a:solidFill>
              </a:rPr>
              <a:t>SCiFI</a:t>
            </a:r>
            <a:r>
              <a:rPr lang="en-US" i="1" dirty="0">
                <a:solidFill>
                  <a:srgbClr val="000000"/>
                </a:solidFill>
              </a:rPr>
              <a:t> – A System for Secure Face Identification</a:t>
            </a:r>
            <a:r>
              <a:rPr lang="en-US" dirty="0">
                <a:solidFill>
                  <a:srgbClr val="000000"/>
                </a:solidFill>
              </a:rPr>
              <a:t>. Oakland 2010.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267200"/>
            <a:ext cx="7197725" cy="1749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[Generic SFE] is very fast … but the circuit size is extremely large…. Our prototype circuit compiler can compile circuits for problems of size (200, 200) but uses almost 2 GB of memory to do so….</a:t>
            </a:r>
            <a:r>
              <a:rPr lang="en-US" b="1">
                <a:solidFill>
                  <a:srgbClr val="000000"/>
                </a:solidFill>
              </a:rPr>
              <a:t> larger circuits would be constrained by available memory for constructing their garbled versions.</a:t>
            </a:r>
          </a:p>
          <a:p>
            <a:pPr algn="r"/>
            <a:r>
              <a:rPr lang="en-US">
                <a:solidFill>
                  <a:srgbClr val="000000"/>
                </a:solidFill>
              </a:rPr>
              <a:t>Somesh Jha, Louis Kruger, Vitaly Shmatikov. </a:t>
            </a:r>
          </a:p>
          <a:p>
            <a:pPr algn="r"/>
            <a:r>
              <a:rPr lang="en-US" i="1">
                <a:solidFill>
                  <a:srgbClr val="000000"/>
                </a:solidFill>
              </a:rPr>
              <a:t>Towards Practical Privacy for Genomic Computation</a:t>
            </a:r>
            <a:r>
              <a:rPr lang="en-US">
                <a:solidFill>
                  <a:srgbClr val="000000"/>
                </a:solidFill>
              </a:rPr>
              <a:t>.  Oakland 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Fallacy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79AA7-2E1C-4A4C-9612-0825042B60D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5562600"/>
            <a:ext cx="3048000" cy="12128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The </a:t>
            </a:r>
            <a:r>
              <a:rPr lang="en-US" sz="2400" b="1" i="1">
                <a:solidFill>
                  <a:srgbClr val="FFFFFF"/>
                </a:solidFill>
              </a:rPr>
              <a:t>entire</a:t>
            </a:r>
            <a:r>
              <a:rPr lang="en-US" sz="2400" b="1">
                <a:solidFill>
                  <a:srgbClr val="FFFFFF"/>
                </a:solidFill>
              </a:rPr>
              <a:t> circuit is prepared and stored on both sides</a:t>
            </a:r>
          </a:p>
        </p:txBody>
      </p:sp>
      <p:sp>
        <p:nvSpPr>
          <p:cNvPr id="24" name="Bent-Up Arrow 23"/>
          <p:cNvSpPr/>
          <p:nvPr/>
        </p:nvSpPr>
        <p:spPr>
          <a:xfrm rot="10800000">
            <a:off x="3006725" y="3733800"/>
            <a:ext cx="1339850" cy="609600"/>
          </a:xfrm>
          <a:prstGeom prst="bentUpArrow">
            <a:avLst>
              <a:gd name="adj1" fmla="val 25751"/>
              <a:gd name="adj2" fmla="val 27903"/>
              <a:gd name="adj3" fmla="val 2443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3400" y="1313859"/>
            <a:ext cx="2587950" cy="1962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50" name="TextBox 25"/>
          <p:cNvSpPr txBox="1">
            <a:spLocks noChangeArrowheads="1"/>
          </p:cNvSpPr>
          <p:nvPr/>
        </p:nvSpPr>
        <p:spPr bwMode="auto">
          <a:xfrm>
            <a:off x="1025525" y="3429000"/>
            <a:ext cx="150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SFDL Program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59325" y="1447800"/>
            <a:ext cx="173355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SFDL Compiler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5175" y="3429000"/>
            <a:ext cx="21336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Circuit</a:t>
            </a:r>
            <a:r>
              <a:rPr lang="en-US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(SHDL)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5445125" y="2667000"/>
            <a:ext cx="3810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4" name="TextBox 29"/>
          <p:cNvSpPr txBox="1">
            <a:spLocks noChangeArrowheads="1"/>
          </p:cNvSpPr>
          <p:nvPr/>
        </p:nvSpPr>
        <p:spPr bwMode="auto">
          <a:xfrm>
            <a:off x="1939925" y="3895725"/>
            <a:ext cx="909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Alice</a:t>
            </a:r>
          </a:p>
        </p:txBody>
      </p:sp>
      <p:sp>
        <p:nvSpPr>
          <p:cNvPr id="31755" name="TextBox 30"/>
          <p:cNvSpPr txBox="1">
            <a:spLocks noChangeArrowheads="1"/>
          </p:cNvSpPr>
          <p:nvPr/>
        </p:nvSpPr>
        <p:spPr bwMode="auto">
          <a:xfrm>
            <a:off x="8340725" y="3810000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Bob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397125" y="4495800"/>
            <a:ext cx="16764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Garbled Tables Generator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97725" y="54102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Garbled Tables Evaluator</a:t>
            </a:r>
          </a:p>
        </p:txBody>
      </p:sp>
      <p:sp>
        <p:nvSpPr>
          <p:cNvPr id="34" name="Bent-Up Arrow 33"/>
          <p:cNvSpPr/>
          <p:nvPr/>
        </p:nvSpPr>
        <p:spPr>
          <a:xfrm flipV="1">
            <a:off x="6892925" y="3657600"/>
            <a:ext cx="1371600" cy="1676400"/>
          </a:xfrm>
          <a:prstGeom prst="bentUpArrow">
            <a:avLst>
              <a:gd name="adj1" fmla="val 11793"/>
              <a:gd name="adj2" fmla="val 17361"/>
              <a:gd name="adj3" fmla="val 22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311525" y="19050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914512">
            <a:off x="4108450" y="5184775"/>
            <a:ext cx="2773363" cy="5842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Garbled Tables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921303">
            <a:off x="4275138" y="4846638"/>
            <a:ext cx="2867025" cy="1598612"/>
          </a:xfrm>
          <a:prstGeom prst="rightArrow">
            <a:avLst>
              <a:gd name="adj1" fmla="val 51485"/>
              <a:gd name="adj2" fmla="val 54453"/>
            </a:avLst>
          </a:prstGeom>
          <a:gradFill flip="none" rotWithShape="1">
            <a:gsLst>
              <a:gs pos="12000">
                <a:schemeClr val="tx2"/>
              </a:gs>
              <a:gs pos="88000">
                <a:schemeClr val="accent2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914512">
            <a:off x="4260850" y="5337175"/>
            <a:ext cx="2773363" cy="5842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Garbled Tables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1242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32766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34290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x2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35814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400" y="37338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4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5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09800" y="3886200"/>
          <a:ext cx="1699454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9454"/>
              </a:tblGrid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3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6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7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Faster Garbled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E7FB7-39BA-4086-8F29-C527F202811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6638" y="1249363"/>
            <a:ext cx="1905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Circuit-Level Application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2339975"/>
            <a:ext cx="1905000" cy="601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GC Framework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(Evaluator)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563" y="2332038"/>
            <a:ext cx="1905000" cy="611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GC Framework (Generator)</a:t>
            </a:r>
          </a:p>
        </p:txBody>
      </p:sp>
      <p:sp>
        <p:nvSpPr>
          <p:cNvPr id="17" name="Bent-Up Arrow 16"/>
          <p:cNvSpPr/>
          <p:nvPr/>
        </p:nvSpPr>
        <p:spPr>
          <a:xfrm rot="10800000">
            <a:off x="1457325" y="1600200"/>
            <a:ext cx="2092325" cy="68580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0800000" flipH="1">
            <a:off x="5507038" y="1585913"/>
            <a:ext cx="2265362" cy="685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36" name="TextBox 18"/>
          <p:cNvSpPr txBox="1">
            <a:spLocks noChangeArrowheads="1"/>
          </p:cNvSpPr>
          <p:nvPr/>
        </p:nvSpPr>
        <p:spPr bwMode="auto">
          <a:xfrm>
            <a:off x="5543550" y="1795463"/>
            <a:ext cx="1712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Circuit Structure</a:t>
            </a:r>
          </a:p>
        </p:txBody>
      </p:sp>
      <p:sp>
        <p:nvSpPr>
          <p:cNvPr id="32837" name="TextBox 19"/>
          <p:cNvSpPr txBox="1">
            <a:spLocks noChangeArrowheads="1"/>
          </p:cNvSpPr>
          <p:nvPr/>
        </p:nvSpPr>
        <p:spPr bwMode="auto">
          <a:xfrm>
            <a:off x="1838325" y="17478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Circuit Structure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848600" y="3806825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4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848600" y="32877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2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48600" y="3548063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x3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848600" y="432435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6</a:t>
            </a:r>
            <a:r>
              <a:rPr lang="en-US" baseline="-25000">
                <a:latin typeface="Palatino Linotype" pitchFamily="18" charset="0"/>
              </a:rPr>
              <a:t>0</a:t>
            </a:r>
            <a:endParaRPr lang="en-US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848600" y="4065588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5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848600" y="45831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7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4525" y="5573713"/>
            <a:ext cx="5508625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Gates can be evaluated as they are generated: </a:t>
            </a:r>
            <a:r>
              <a:rPr lang="en-US" b="1" dirty="0"/>
              <a:t>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1198E-6 L 0.47378 0.002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2815E-7 L 0.49879 0.0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4045 0.00231 L 0.49045 0.0023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81448E-6 L 0.48211 0.002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15313E-7 L 0.48143 -0.000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800"/>
                            </p:stCondLst>
                            <p:childTnLst>
                              <p:par>
                                <p:cTn id="84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8385E-6 L 0.48212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8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Benefits of </a:t>
            </a:r>
            <a:r>
              <a:rPr lang="en-US" b="1" i="1" smtClean="0"/>
              <a:t>Pipelining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GC to scale to circuits of arbitrary size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Improves the time efficiency</a:t>
            </a:r>
          </a:p>
          <a:p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5438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We ran circuits with over a billion gates, at a rate of roughly 10 </a:t>
            </a:r>
            <a:r>
              <a:rPr lang="el-GR" sz="3200" dirty="0">
                <a:latin typeface="+mj-lt"/>
                <a:cs typeface="Arial"/>
              </a:rPr>
              <a:t>μ</a:t>
            </a:r>
            <a:r>
              <a:rPr lang="en-US" sz="3200" dirty="0">
                <a:latin typeface="+mj-lt"/>
                <a:cs typeface="Arial"/>
              </a:rPr>
              <a:t>s per gate.</a:t>
            </a:r>
            <a:endParaRPr lang="en-US" sz="3200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/>
              <a:t>Problems in Existing (SFDL) Compilers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Resource-demanding SFDL compilation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Many optimization opportunities are missed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7391400" cy="830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It takes hours on a 40GB memory server to compile a SFDL program that implements AES.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4191000"/>
            <a:ext cx="3810000" cy="2009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Circuit level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Minimize </a:t>
            </a:r>
            <a:r>
              <a:rPr lang="en-US" sz="2800" dirty="0" err="1">
                <a:solidFill>
                  <a:schemeClr val="tx1"/>
                </a:solidFill>
              </a:rPr>
              <a:t>bitwidth</a:t>
            </a:r>
            <a:endParaRPr lang="en-US" sz="2800" dirty="0">
              <a:solidFill>
                <a:schemeClr val="tx1"/>
              </a:solidFill>
            </a:endParaRPr>
          </a:p>
          <a:p>
            <a:pPr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Reduce </a:t>
            </a:r>
            <a:r>
              <a:rPr lang="en-US" sz="2800" dirty="0">
                <a:solidFill>
                  <a:schemeClr val="tx1"/>
                </a:solidFill>
              </a:rPr>
              <a:t>the number </a:t>
            </a:r>
            <a:r>
              <a:rPr lang="en-US" sz="2800" dirty="0" smtClean="0">
                <a:solidFill>
                  <a:schemeClr val="tx1"/>
                </a:solidFill>
              </a:rPr>
              <a:t>of</a:t>
            </a:r>
          </a:p>
          <a:p>
            <a:pPr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>
                <a:solidFill>
                  <a:schemeClr val="tx1"/>
                </a:solidFill>
              </a:rPr>
              <a:t>non-free gates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4343400"/>
            <a:ext cx="3810000" cy="16002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Program level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Treat public and </a:t>
            </a:r>
            <a:r>
              <a:rPr lang="en-US" sz="2800" dirty="0" smtClean="0">
                <a:solidFill>
                  <a:schemeClr val="tx1"/>
                </a:solidFill>
              </a:rPr>
              <a:t>secret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</a:rPr>
              <a:t>values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Secure Counter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2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SFDL requires pre-setting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to a fixed bit width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For best performance, its bit width should be adjusted </a:t>
            </a:r>
            <a:r>
              <a:rPr lang="en-US" i="1" dirty="0" smtClean="0">
                <a:latin typeface="+mj-lt"/>
                <a:cs typeface="Courier New" pitchFamily="49" charset="0"/>
              </a:rPr>
              <a:t>dynamically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Saves </a:t>
            </a:r>
            <a:r>
              <a:rPr lang="en-US" i="1" dirty="0" smtClean="0">
                <a:latin typeface="Palatino Linotype" pitchFamily="18" charset="0"/>
                <a:cs typeface="Courier New" pitchFamily="49" charset="0"/>
              </a:rPr>
              <a:t>n</a:t>
            </a:r>
            <a:r>
              <a:rPr lang="en-US" i="1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non-free gates (out of original </a:t>
            </a:r>
            <a:r>
              <a:rPr lang="en-US" i="1" dirty="0" smtClean="0">
                <a:latin typeface="Palatino Linotype" pitchFamily="18" charset="0"/>
                <a:cs typeface="Courier New" pitchFamily="49" charset="0"/>
              </a:rPr>
              <a:t>n </a:t>
            </a:r>
            <a:r>
              <a:rPr lang="en-US" dirty="0" smtClean="0">
                <a:latin typeface="Palatino Linotype" pitchFamily="18" charset="0"/>
                <a:cs typeface="Courier New" pitchFamily="49" charset="0"/>
              </a:rPr>
              <a:t>log </a:t>
            </a:r>
            <a:r>
              <a:rPr lang="en-US" i="1" dirty="0" smtClean="0">
                <a:latin typeface="Palatino Linotype" pitchFamily="18" charset="0"/>
                <a:cs typeface="Courier New" pitchFamily="49" charset="0"/>
              </a:rPr>
              <a:t>n</a:t>
            </a:r>
            <a:r>
              <a:rPr lang="en-US" dirty="0" smtClean="0">
                <a:latin typeface="+mj-lt"/>
                <a:cs typeface="Courier New" pitchFamily="49" charset="0"/>
              </a:rPr>
              <a:t>)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416784"/>
            <a:ext cx="47244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class Counter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 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void increment(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 (b)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Circuit Optimization – Edit Distance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14600"/>
            <a:ext cx="8382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j = 1; j &lt;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b.length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 ++j)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T = (a[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 == b[j]) ? 0 :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D[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(D[i-1][j]+1, D[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][j-1]+1,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          D[i-1][j-1] + T);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Circuit Optimization – Edit Distance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6764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D[i-1][j]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33600" y="2514600"/>
            <a:ext cx="47244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38400" y="29718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10000" y="29718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00400" y="4038600"/>
            <a:ext cx="9144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57800" y="39624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91200" y="2971800"/>
            <a:ext cx="6858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14800" y="4724400"/>
            <a:ext cx="9144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cxnSp>
        <p:nvCxnSpPr>
          <p:cNvPr id="43" name="Elbow Connector 42"/>
          <p:cNvCxnSpPr>
            <a:stCxn id="31" idx="2"/>
          </p:cNvCxnSpPr>
          <p:nvPr/>
        </p:nvCxnSpPr>
        <p:spPr>
          <a:xfrm rot="16200000" flipH="1">
            <a:off x="2971800" y="3505200"/>
            <a:ext cx="609600" cy="457200"/>
          </a:xfrm>
          <a:prstGeom prst="bentConnector3">
            <a:avLst>
              <a:gd name="adj1" fmla="val 42188"/>
            </a:avLst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436813" y="2667000"/>
            <a:ext cx="611188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122613" y="2819401"/>
            <a:ext cx="306388" cy="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808413" y="2667000"/>
            <a:ext cx="611188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494214" y="2819402"/>
            <a:ext cx="306386" cy="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713413" y="2667000"/>
            <a:ext cx="611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43601" y="26670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3810000" y="3429000"/>
            <a:ext cx="609600" cy="609600"/>
          </a:xfrm>
          <a:prstGeom prst="bentConnector3">
            <a:avLst>
              <a:gd name="adj1" fmla="val 43750"/>
            </a:avLst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53"/>
          <p:cNvCxnSpPr>
            <a:stCxn id="33" idx="2"/>
            <a:endCxn id="42" idx="1"/>
          </p:cNvCxnSpPr>
          <p:nvPr/>
        </p:nvCxnSpPr>
        <p:spPr>
          <a:xfrm rot="16200000" flipH="1">
            <a:off x="3657600" y="4495800"/>
            <a:ext cx="457200" cy="457200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4687094" y="3161506"/>
            <a:ext cx="1600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906294" y="3694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74"/>
          <p:cNvCxnSpPr>
            <a:stCxn id="34" idx="2"/>
            <a:endCxn id="42" idx="3"/>
          </p:cNvCxnSpPr>
          <p:nvPr/>
        </p:nvCxnSpPr>
        <p:spPr>
          <a:xfrm rot="5400000">
            <a:off x="5181600" y="4267200"/>
            <a:ext cx="533400" cy="838200"/>
          </a:xfrm>
          <a:prstGeom prst="bentConnector2">
            <a:avLst/>
          </a:prstGeom>
          <a:ln w="50800" cap="flat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306094" y="5447506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429000" y="2525712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7244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2004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][j-1]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00600" y="190500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j-1]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031926" y="580286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Secure Two-Party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D3C95-1C4A-484A-BF8C-6705D784655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5" y="1328738"/>
            <a:ext cx="24701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53200" y="3048000"/>
            <a:ext cx="91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Alice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905000" y="3124200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Bob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0825" y="3665538"/>
            <a:ext cx="18669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0" y="358140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514350" y="2297113"/>
            <a:ext cx="277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Bob’s Genome: ACTG…</a:t>
            </a:r>
          </a:p>
          <a:p>
            <a:r>
              <a:rPr lang="en-US">
                <a:latin typeface="Calibri" pitchFamily="34" charset="0"/>
              </a:rPr>
              <a:t>Markers (~1000): [0,1, …, 0]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6192838" y="2317750"/>
            <a:ext cx="2827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Alice’s Genome: ACTG…</a:t>
            </a:r>
          </a:p>
          <a:p>
            <a:r>
              <a:rPr lang="en-US">
                <a:latin typeface="Calibri" pitchFamily="34" charset="0"/>
              </a:rPr>
              <a:t>Markers (~1000): [0, 0, …, 1]</a:t>
            </a:r>
          </a:p>
        </p:txBody>
      </p:sp>
      <p:pic>
        <p:nvPicPr>
          <p:cNvPr id="15370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651375"/>
            <a:ext cx="3095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95288" y="5419725"/>
            <a:ext cx="8291512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Can Alice and Bob compute a function of their private data, without exposing anything about their data besides the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Circuit Optimization – Edit Distance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33600" y="2514600"/>
            <a:ext cx="47244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0386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971800"/>
            <a:ext cx="9144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971800"/>
            <a:ext cx="6858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4724400"/>
            <a:ext cx="9144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cxnSp>
        <p:nvCxnSpPr>
          <p:cNvPr id="29" name="Elbow Connector 28"/>
          <p:cNvCxnSpPr>
            <a:stCxn id="9" idx="2"/>
          </p:cNvCxnSpPr>
          <p:nvPr/>
        </p:nvCxnSpPr>
        <p:spPr>
          <a:xfrm rot="16200000" flipH="1">
            <a:off x="2933700" y="3543300"/>
            <a:ext cx="609600" cy="3810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513013" y="2667000"/>
            <a:ext cx="611188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971800" y="2667000"/>
            <a:ext cx="611188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695700" y="3848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713413" y="2667000"/>
            <a:ext cx="611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943601" y="26670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7" idx="2"/>
            <a:endCxn id="13" idx="1"/>
          </p:cNvCxnSpPr>
          <p:nvPr/>
        </p:nvCxnSpPr>
        <p:spPr>
          <a:xfrm rot="16200000" flipH="1">
            <a:off x="3657600" y="4495800"/>
            <a:ext cx="457200" cy="457200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4687094" y="3161506"/>
            <a:ext cx="1600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906294" y="3694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0" idx="2"/>
            <a:endCxn id="13" idx="3"/>
          </p:cNvCxnSpPr>
          <p:nvPr/>
        </p:nvCxnSpPr>
        <p:spPr>
          <a:xfrm rot="5400000">
            <a:off x="5181600" y="4267200"/>
            <a:ext cx="533400" cy="838200"/>
          </a:xfrm>
          <a:prstGeom prst="bentConnector2">
            <a:avLst/>
          </a:prstGeom>
          <a:ln w="50800" cap="flat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4306094" y="5447506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624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02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D[i-1][j]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][j-1]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190500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j-1]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31926" y="580286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1" animBg="1"/>
      <p:bldP spid="13" grpId="1" animBg="1"/>
      <p:bldP spid="31" grpId="0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Circuit Optimization – Edit Distance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33600" y="2514600"/>
            <a:ext cx="47244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4724400"/>
            <a:ext cx="12192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AddOneBit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971800"/>
            <a:ext cx="9144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4038600"/>
            <a:ext cx="914400" cy="381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Mux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971800"/>
            <a:ext cx="685800" cy="4572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0" y="4038600"/>
            <a:ext cx="914400" cy="381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2-Min</a:t>
            </a:r>
          </a:p>
        </p:txBody>
      </p:sp>
      <p:cxnSp>
        <p:nvCxnSpPr>
          <p:cNvPr id="29" name="Elbow Connector 28"/>
          <p:cNvCxnSpPr>
            <a:stCxn id="9" idx="2"/>
          </p:cNvCxnSpPr>
          <p:nvPr/>
        </p:nvCxnSpPr>
        <p:spPr>
          <a:xfrm rot="16200000" flipH="1">
            <a:off x="2933700" y="3543300"/>
            <a:ext cx="609600" cy="3810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513013" y="2667000"/>
            <a:ext cx="611188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971800" y="2667000"/>
            <a:ext cx="611188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5" idx="3"/>
          </p:cNvCxnSpPr>
          <p:nvPr/>
        </p:nvCxnSpPr>
        <p:spPr>
          <a:xfrm flipH="1">
            <a:off x="5638006" y="3766344"/>
            <a:ext cx="794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713413" y="2667000"/>
            <a:ext cx="611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943601" y="26670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3" idx="2"/>
            <a:endCxn id="7" idx="1"/>
          </p:cNvCxnSpPr>
          <p:nvPr/>
        </p:nvCxnSpPr>
        <p:spPr>
          <a:xfrm rot="16200000" flipH="1">
            <a:off x="3581400" y="4495800"/>
            <a:ext cx="533400" cy="381000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3048001" y="3200400"/>
            <a:ext cx="1676400" cy="3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868194" y="3733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0" idx="2"/>
            <a:endCxn id="7" idx="3"/>
          </p:cNvCxnSpPr>
          <p:nvPr/>
        </p:nvCxnSpPr>
        <p:spPr>
          <a:xfrm rot="5400000">
            <a:off x="5334000" y="4343400"/>
            <a:ext cx="533400" cy="685800"/>
          </a:xfrm>
          <a:prstGeom prst="bentConnector2">
            <a:avLst/>
          </a:prstGeom>
          <a:ln w="50800" cap="flat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4306094" y="5447506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0" idx="1"/>
          </p:cNvCxnSpPr>
          <p:nvPr/>
        </p:nvCxnSpPr>
        <p:spPr>
          <a:xfrm>
            <a:off x="4114800" y="4229100"/>
            <a:ext cx="13716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10200" y="3581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05600" y="5638800"/>
            <a:ext cx="2209800" cy="971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Saves about 28% of gates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002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D[i-1][j]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1905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][j-1]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00600" y="190500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D[i-1][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j-1]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31926" y="580286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45" grpId="0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Circuit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819400"/>
            <a:ext cx="3733800" cy="1938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Through custom circuit design and the use of optimal circuit components, we strive to minimize the number of </a:t>
            </a:r>
            <a:r>
              <a:rPr lang="en-US" sz="2400" i="1" dirty="0"/>
              <a:t>non-free</a:t>
            </a:r>
            <a:r>
              <a:rPr lang="en-US" sz="2400" dirty="0"/>
              <a:t> gates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5867400"/>
            <a:ext cx="5334000" cy="646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V. </a:t>
            </a:r>
            <a:r>
              <a:rPr lang="en-US" dirty="0" err="1"/>
              <a:t>Kolesnikov</a:t>
            </a:r>
            <a:r>
              <a:rPr lang="en-US" dirty="0"/>
              <a:t> and T. Schneider. </a:t>
            </a:r>
            <a:r>
              <a:rPr lang="en-US" i="1" dirty="0"/>
              <a:t>Improved Garbled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Circuit: Free XOR Gates and Applications</a:t>
            </a:r>
            <a:r>
              <a:rPr lang="en-US" dirty="0"/>
              <a:t>. (ICALP), 2008.</a:t>
            </a:r>
          </a:p>
        </p:txBody>
      </p:sp>
      <p:grpSp>
        <p:nvGrpSpPr>
          <p:cNvPr id="43012" name="Group 56"/>
          <p:cNvGrpSpPr>
            <a:grpSpLocks/>
          </p:cNvGrpSpPr>
          <p:nvPr/>
        </p:nvGrpSpPr>
        <p:grpSpPr bwMode="auto">
          <a:xfrm>
            <a:off x="533400" y="2133600"/>
            <a:ext cx="3810000" cy="3200400"/>
            <a:chOff x="533400" y="2133600"/>
            <a:chExt cx="3810000" cy="3200400"/>
          </a:xfrm>
        </p:grpSpPr>
        <p:sp>
          <p:nvSpPr>
            <p:cNvPr id="8" name="Rectangle 7"/>
            <p:cNvSpPr/>
            <p:nvPr/>
          </p:nvSpPr>
          <p:spPr>
            <a:xfrm>
              <a:off x="533400" y="2514600"/>
              <a:ext cx="38100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419600"/>
              <a:ext cx="1143000" cy="457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AddOneBit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2819400"/>
              <a:ext cx="914400" cy="457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2-Min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733800"/>
              <a:ext cx="914400" cy="381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Mux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2895600"/>
              <a:ext cx="685800" cy="457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3733800"/>
              <a:ext cx="914400" cy="381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2-Min</a:t>
              </a:r>
            </a:p>
          </p:txBody>
        </p:sp>
        <p:cxnSp>
          <p:nvCxnSpPr>
            <p:cNvPr id="14" name="Elbow Connector 13"/>
            <p:cNvCxnSpPr>
              <a:stCxn id="10" idx="2"/>
            </p:cNvCxnSpPr>
            <p:nvPr/>
          </p:nvCxnSpPr>
          <p:spPr>
            <a:xfrm rot="16200000" flipH="1">
              <a:off x="1104900" y="3314700"/>
              <a:ext cx="457200" cy="381000"/>
            </a:xfrm>
            <a:prstGeom prst="bentConnector3">
              <a:avLst>
                <a:gd name="adj1" fmla="val 30952"/>
              </a:avLst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84213" y="2590800"/>
              <a:ext cx="458788" cy="158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1143001" y="2590800"/>
              <a:ext cx="457200" cy="3175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513013" y="3048000"/>
              <a:ext cx="13731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390901" y="2628900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3619501" y="2628900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53"/>
            <p:cNvCxnSpPr>
              <a:stCxn id="13" idx="2"/>
              <a:endCxn id="9" idx="1"/>
            </p:cNvCxnSpPr>
            <p:nvPr/>
          </p:nvCxnSpPr>
          <p:spPr>
            <a:xfrm rot="16200000" flipH="1">
              <a:off x="1638300" y="4229100"/>
              <a:ext cx="533400" cy="304800"/>
            </a:xfrm>
            <a:prstGeom prst="bentConnector2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293813" y="3048000"/>
              <a:ext cx="1373188" cy="158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3619501" y="3543300"/>
              <a:ext cx="3810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74"/>
            <p:cNvCxnSpPr>
              <a:stCxn id="11" idx="2"/>
              <a:endCxn id="9" idx="3"/>
            </p:cNvCxnSpPr>
            <p:nvPr/>
          </p:nvCxnSpPr>
          <p:spPr>
            <a:xfrm rot="5400000">
              <a:off x="3086100" y="4229100"/>
              <a:ext cx="533400" cy="304800"/>
            </a:xfrm>
            <a:prstGeom prst="bentConnector2">
              <a:avLst/>
            </a:prstGeom>
            <a:ln w="50800" cap="flat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2439194" y="5104606"/>
              <a:ext cx="4572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3"/>
              <a:endCxn id="11" idx="1"/>
            </p:cNvCxnSpPr>
            <p:nvPr/>
          </p:nvCxnSpPr>
          <p:spPr>
            <a:xfrm>
              <a:off x="2209800" y="3924300"/>
              <a:ext cx="838200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31" name="TextBox 25"/>
            <p:cNvSpPr txBox="1">
              <a:spLocks noChangeArrowheads="1"/>
            </p:cNvSpPr>
            <p:nvPr/>
          </p:nvSpPr>
          <p:spPr bwMode="auto">
            <a:xfrm>
              <a:off x="2971800" y="2133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Some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514475"/>
          <a:ext cx="8042275" cy="3895725"/>
        </p:xfrm>
        <a:graphic>
          <a:graphicData uri="http://schemas.openxmlformats.org/drawingml/2006/table">
            <a:tbl>
              <a:tblPr/>
              <a:tblGrid>
                <a:gridCol w="2960688"/>
                <a:gridCol w="2651125"/>
                <a:gridCol w="1414462"/>
                <a:gridCol w="10160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Best Previous 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Our 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Hamming Distance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(Face Recognition,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Genetic Dating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– two 900-bit vectors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[SCiFI, 2010]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0.051s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4176x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Levenshtein Distance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(genome, text comparison) – two 200-character inputs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534s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[Jha+, 2008]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18.4s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Smith-Waterman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(genome alignment) – two 60-nucleotide sequences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[Not Implementable]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AES Encryption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3.3s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[Henecka, 2010]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4C9BC-1C9E-419D-A4C0-7E3426A2187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638800"/>
            <a:ext cx="7951788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Scalable: 1 billion gates evaluated at ≈100,000 gates/second on regular PCs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62000" y="6183868"/>
            <a:ext cx="74975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Comparisons </a:t>
            </a:r>
            <a:r>
              <a:rPr lang="en-US" dirty="0" smtClean="0">
                <a:solidFill>
                  <a:srgbClr val="000000"/>
                </a:solidFill>
              </a:rPr>
              <a:t>are aligned to the same security level </a:t>
            </a:r>
            <a:r>
              <a:rPr lang="en-US" dirty="0">
                <a:solidFill>
                  <a:srgbClr val="000000"/>
                </a:solidFill>
              </a:rPr>
              <a:t>in the semi-honest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Timing Results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/>
        </p:nvGraphicFramePr>
        <p:xfrm>
          <a:off x="838200" y="1295400"/>
          <a:ext cx="7391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4648200"/>
            <a:ext cx="914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4176x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 faster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495800"/>
            <a:ext cx="8382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latin typeface="Calibri" pitchFamily="34" charset="0"/>
              </a:rPr>
              <a:t>29x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latin typeface="Calibri" pitchFamily="34" charset="0"/>
              </a:rPr>
              <a:t>faster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895600" y="3429000"/>
            <a:ext cx="176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[SCiFI, 2010]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5029200" y="1447800"/>
            <a:ext cx="172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[Jha+, 2008]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562600"/>
            <a:ext cx="449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2045" y="5600700"/>
            <a:ext cx="2181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Hamming Distance</a:t>
            </a:r>
          </a:p>
          <a:p>
            <a:pPr algn="ctr"/>
            <a:r>
              <a:rPr lang="en-US" sz="2000" dirty="0" smtClean="0">
                <a:latin typeface="+mn-lt"/>
              </a:rPr>
              <a:t>(900 bits)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138" y="5600700"/>
            <a:ext cx="260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Edit Distance</a:t>
            </a:r>
          </a:p>
          <a:p>
            <a:pPr algn="ctr"/>
            <a:r>
              <a:rPr lang="en-US" sz="2000" dirty="0" smtClean="0">
                <a:latin typeface="+mn-lt"/>
              </a:rPr>
              <a:t>(200 chars, 8-bits each)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Ease of Use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framework assumes no expert knowledge of cryptography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/>
              <a:t>basic ideas of Boolean circuits</a:t>
            </a:r>
          </a:p>
          <a:p>
            <a:endParaRPr lang="en-US" dirty="0" smtClean="0"/>
          </a:p>
          <a:p>
            <a:r>
              <a:rPr lang="en-US" dirty="0" smtClean="0"/>
              <a:t>Circuit designs converted directly to Java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1524000"/>
            <a:ext cx="17526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Traditional Java Application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276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Critical Component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447800" y="4419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Critical Component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562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Critical Component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733800" y="3276600"/>
            <a:ext cx="1219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LibraryCircuit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733800" y="4495800"/>
            <a:ext cx="1219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Custom Circuit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5638800"/>
            <a:ext cx="1219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LibraryCircuit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876800" y="16764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Rest of the Java Program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0" y="4191000"/>
            <a:ext cx="1295400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Java code</a:t>
            </a:r>
            <a:endParaRPr lang="en-US" sz="3000" dirty="0"/>
          </a:p>
        </p:txBody>
      </p:sp>
      <p:sp>
        <p:nvSpPr>
          <p:cNvPr id="15" name="Oval 14"/>
          <p:cNvSpPr/>
          <p:nvPr/>
        </p:nvSpPr>
        <p:spPr>
          <a:xfrm>
            <a:off x="6324600" y="2971800"/>
            <a:ext cx="13716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/>
              <a:t>javac</a:t>
            </a:r>
            <a:endParaRPr lang="en-US" sz="2800" b="1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91400" y="17526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Circuit Generator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7467600" y="41148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Circuit Evaluator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4800" y="2895600"/>
            <a:ext cx="990600" cy="3352800"/>
            <a:chOff x="304800" y="2438400"/>
            <a:chExt cx="990600" cy="3352800"/>
          </a:xfrm>
        </p:grpSpPr>
        <p:sp>
          <p:nvSpPr>
            <p:cNvPr id="20" name="Bent-Up Arrow 19"/>
            <p:cNvSpPr/>
            <p:nvPr/>
          </p:nvSpPr>
          <p:spPr>
            <a:xfrm rot="5400000">
              <a:off x="533400" y="2667000"/>
              <a:ext cx="990600" cy="533400"/>
            </a:xfrm>
            <a:prstGeom prst="bentUp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ent-Up Arrow 20"/>
            <p:cNvSpPr/>
            <p:nvPr/>
          </p:nvSpPr>
          <p:spPr>
            <a:xfrm rot="5400000">
              <a:off x="-190500" y="3162300"/>
              <a:ext cx="2209800" cy="762000"/>
            </a:xfrm>
            <a:prstGeom prst="bentUpArrow">
              <a:avLst>
                <a:gd name="adj1" fmla="val 1833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Bent-Up Arrow 21"/>
            <p:cNvSpPr/>
            <p:nvPr/>
          </p:nvSpPr>
          <p:spPr>
            <a:xfrm rot="5400000">
              <a:off x="-876300" y="3619500"/>
              <a:ext cx="3352800" cy="990600"/>
            </a:xfrm>
            <a:prstGeom prst="bentUpArrow">
              <a:avLst>
                <a:gd name="adj1" fmla="val 14487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429000" y="3657600"/>
            <a:ext cx="228600" cy="2286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429000" y="4800600"/>
            <a:ext cx="228600" cy="2286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29000" y="5943600"/>
            <a:ext cx="228600" cy="2286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579967">
            <a:off x="4957343" y="3800735"/>
            <a:ext cx="528470" cy="259007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029198" y="4800600"/>
            <a:ext cx="228600" cy="3048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004722">
            <a:off x="5026677" y="5933855"/>
            <a:ext cx="514727" cy="24809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 Arrow 30"/>
          <p:cNvSpPr/>
          <p:nvPr/>
        </p:nvSpPr>
        <p:spPr>
          <a:xfrm>
            <a:off x="5638800" y="3352800"/>
            <a:ext cx="609600" cy="762000"/>
          </a:xfrm>
          <a:prstGeom prst="bentArrow">
            <a:avLst>
              <a:gd name="adj1" fmla="val 19940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flipV="1">
            <a:off x="5638800" y="2743200"/>
            <a:ext cx="609600" cy="533400"/>
          </a:xfrm>
          <a:prstGeom prst="bentArrow">
            <a:avLst>
              <a:gd name="adj1" fmla="val 25893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8862224">
            <a:off x="7546488" y="2768308"/>
            <a:ext cx="390539" cy="254583"/>
          </a:xfrm>
          <a:prstGeom prst="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349354">
            <a:off x="7504125" y="3752314"/>
            <a:ext cx="390539" cy="254583"/>
          </a:xfrm>
          <a:prstGeom prst="rightArrow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209800" y="1981200"/>
            <a:ext cx="2209800" cy="3048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Use the Framework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5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AES SBox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2667000"/>
            <a:ext cx="3505200" cy="28623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Leveraging an existing ASIC design for AES allows us to reduce the state-of-the-art AES circuit by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30%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of non-free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gates, compared to [PSSW09] and [HKSSW10]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214646"/>
            <a:ext cx="66294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/>
              <a:t>Wolkerstorfer</a:t>
            </a:r>
            <a:r>
              <a:rPr lang="de-DE" sz="1600" dirty="0"/>
              <a:t>, </a:t>
            </a:r>
            <a:r>
              <a:rPr lang="de-DE" sz="1600" dirty="0" smtClean="0"/>
              <a:t>et al. </a:t>
            </a:r>
            <a:r>
              <a:rPr lang="en-US" sz="1600" i="1" dirty="0" smtClean="0"/>
              <a:t>An </a:t>
            </a:r>
            <a:r>
              <a:rPr lang="en-US" sz="1600" i="1" dirty="0"/>
              <a:t>ASIC Implementation of the AES S-boxes</a:t>
            </a:r>
            <a:r>
              <a:rPr lang="en-US" sz="1600" dirty="0"/>
              <a:t>. </a:t>
            </a:r>
            <a:r>
              <a:rPr lang="en-US" sz="1600" dirty="0" smtClean="0"/>
              <a:t>RSA-CT </a:t>
            </a:r>
            <a:r>
              <a:rPr lang="en-US" sz="1600" dirty="0"/>
              <a:t>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Savings: AES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43000" y="1524000"/>
          <a:ext cx="6477000" cy="483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19800" y="4419600"/>
            <a:ext cx="942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16.5</a:t>
            </a:r>
            <a:r>
              <a:rPr lang="en-US" sz="2400" b="1" i="1" dirty="0" smtClean="0">
                <a:latin typeface="Calibri" pitchFamily="34" charset="0"/>
              </a:rPr>
              <a:t>x</a:t>
            </a:r>
            <a:endParaRPr lang="en-US" sz="2400" b="1" i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faster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048000" y="6248400"/>
            <a:ext cx="2904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Henecka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et al.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CCS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2010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]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b="1" dirty="0" smtClean="0"/>
              <a:t>Pipelining </a:t>
            </a:r>
            <a:r>
              <a:rPr lang="en-US" dirty="0" smtClean="0"/>
              <a:t>enables garbled-circuit technique to scale to large problem sizes</a:t>
            </a:r>
          </a:p>
          <a:p>
            <a:r>
              <a:rPr lang="en-US" b="1" dirty="0" smtClean="0"/>
              <a:t>Circuit-level optimizations</a:t>
            </a:r>
            <a:r>
              <a:rPr lang="en-US" dirty="0" smtClean="0"/>
              <a:t> can dramatically reduce performance overhead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648200"/>
            <a:ext cx="7620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Privacy-preserving applications can run orders of magnitude faster than previously thought.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Overview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a system for secure 2-party computation using garbled circuits that is much more </a:t>
            </a:r>
            <a:r>
              <a:rPr lang="en-US" b="1" i="1" dirty="0" smtClean="0">
                <a:solidFill>
                  <a:schemeClr val="accent2"/>
                </a:solidFill>
              </a:rPr>
              <a:t>scalable</a:t>
            </a:r>
            <a:r>
              <a:rPr lang="en-US" i="1" dirty="0" smtClean="0"/>
              <a:t> </a:t>
            </a:r>
            <a:r>
              <a:rPr lang="en-US" dirty="0" smtClean="0"/>
              <a:t>and significantly </a:t>
            </a:r>
            <a:r>
              <a:rPr lang="en-US" b="1" i="1" dirty="0" smtClean="0">
                <a:solidFill>
                  <a:schemeClr val="tx2"/>
                </a:solidFill>
              </a:rPr>
              <a:t>faster</a:t>
            </a:r>
            <a:r>
              <a:rPr lang="en-US" i="1" dirty="0" smtClean="0"/>
              <a:t> </a:t>
            </a:r>
            <a:r>
              <a:rPr lang="en-US" dirty="0" smtClean="0"/>
              <a:t>than best prior work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b="1" dirty="0" smtClean="0"/>
              <a:t>Face recognition:</a:t>
            </a:r>
            <a:r>
              <a:rPr lang="en-US" dirty="0" smtClean="0"/>
              <a:t> Hamming distance</a:t>
            </a:r>
          </a:p>
          <a:p>
            <a:pPr lvl="1"/>
            <a:r>
              <a:rPr lang="en-US" b="1" dirty="0" smtClean="0"/>
              <a:t>Genomics: </a:t>
            </a:r>
            <a:r>
              <a:rPr lang="en-US" dirty="0" smtClean="0"/>
              <a:t>Edit distance, Smith-Waterman </a:t>
            </a:r>
          </a:p>
          <a:p>
            <a:pPr lvl="1"/>
            <a:r>
              <a:rPr lang="en-US" b="1" dirty="0" smtClean="0"/>
              <a:t>Private encryption:</a:t>
            </a:r>
            <a:r>
              <a:rPr lang="en-US" dirty="0" smtClean="0"/>
              <a:t> Oblivious AES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0E56-55E7-4465-9F85-114542CA54F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Thanks!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n-lt"/>
              </a:rPr>
              <a:t>Download framework and Android demo application from 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MightBeEvil.com</a:t>
            </a:r>
          </a:p>
        </p:txBody>
      </p:sp>
      <p:pic>
        <p:nvPicPr>
          <p:cNvPr id="54276" name="Picture 4" descr="http://www.mightbeevil.com/mobile/CommonContac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3359040" cy="307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Grp="1" noChangeAspect="1"/>
          </p:cNvGraphicFramePr>
          <p:nvPr/>
        </p:nvGraphicFramePr>
        <p:xfrm>
          <a:off x="0" y="1371600"/>
          <a:ext cx="4648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Our Results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/>
        </p:nvGraphicFramePr>
        <p:xfrm>
          <a:off x="4191000" y="1447800"/>
          <a:ext cx="495300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562600" y="5410200"/>
            <a:ext cx="27432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>Performance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5486400"/>
            <a:ext cx="27432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Scalability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Secure Function Evaluation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44525" y="1462088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Alice (circuit generator)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5516563" y="1519238"/>
            <a:ext cx="301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Bob (circuit evaluator)</a:t>
            </a:r>
          </a:p>
        </p:txBody>
      </p:sp>
      <p:pic>
        <p:nvPicPr>
          <p:cNvPr id="103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495800"/>
            <a:ext cx="3076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43665" y="2861094"/>
            <a:ext cx="4419600" cy="137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Garbled Circuit Protocol</a:t>
            </a:r>
          </a:p>
        </p:txBody>
      </p:sp>
      <p:pic>
        <p:nvPicPr>
          <p:cNvPr id="1035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5538" y="1990725"/>
            <a:ext cx="163353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00763" y="6165850"/>
            <a:ext cx="2058987" cy="4000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Andrew Yao, 1986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2133600"/>
          <a:ext cx="1447800" cy="566738"/>
        </p:xfrm>
        <a:graphic>
          <a:graphicData uri="http://schemas.openxmlformats.org/presentationml/2006/ole">
            <p:oleObj spid="_x0000_s1026" name="Equation" r:id="rId8" imgW="583920" imgH="228600" progId="Equation.3">
              <p:embed/>
            </p:oleObj>
          </a:graphicData>
        </a:graphic>
      </p:graphicFrame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457200" y="2209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Holds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73875" y="2133600"/>
          <a:ext cx="1416050" cy="566738"/>
        </p:xfrm>
        <a:graphic>
          <a:graphicData uri="http://schemas.openxmlformats.org/presentationml/2006/ole">
            <p:oleObj spid="_x0000_s1027" name="Equation" r:id="rId9" imgW="571320" imgH="228600" progId="Equation.3">
              <p:embed/>
            </p:oleObj>
          </a:graphicData>
        </a:graphic>
      </p:graphicFrame>
      <p:sp>
        <p:nvSpPr>
          <p:cNvPr id="1038" name="TextBox 19"/>
          <p:cNvSpPr txBox="1">
            <a:spLocks noChangeArrowheads="1"/>
          </p:cNvSpPr>
          <p:nvPr/>
        </p:nvSpPr>
        <p:spPr bwMode="auto">
          <a:xfrm>
            <a:off x="6019800" y="2209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Yao’s Garbled Circuits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5225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7763" y="4792663"/>
            <a:ext cx="314325" cy="95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84588" y="4343400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endParaRPr lang="en-US" baseline="-25000">
              <a:latin typeface="Palatino Linotype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56175" y="4373563"/>
            <a:ext cx="29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b</a:t>
            </a:r>
            <a:endParaRPr lang="en-US" baseline="-25000">
              <a:latin typeface="Palatino Linotype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825" y="4840288"/>
            <a:ext cx="280988" cy="47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432" y="6038056"/>
            <a:ext cx="304800" cy="79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64063" y="609123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endParaRPr lang="en-US" baseline="-250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Computing with Meaningless Values?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5225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7763" y="4792663"/>
            <a:ext cx="314325" cy="95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9" name="TextBox 18"/>
          <p:cNvSpPr txBox="1">
            <a:spLocks noChangeArrowheads="1"/>
          </p:cNvSpPr>
          <p:nvPr/>
        </p:nvSpPr>
        <p:spPr bwMode="auto">
          <a:xfrm>
            <a:off x="3421063" y="43434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825" y="4840288"/>
            <a:ext cx="280988" cy="47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432" y="6038056"/>
            <a:ext cx="304800" cy="79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2" name="TextBox 10"/>
          <p:cNvSpPr txBox="1">
            <a:spLocks noChangeArrowheads="1"/>
          </p:cNvSpPr>
          <p:nvPr/>
        </p:nvSpPr>
        <p:spPr bwMode="auto">
          <a:xfrm>
            <a:off x="4675188" y="4343400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4613" name="TextBox 11"/>
          <p:cNvSpPr txBox="1">
            <a:spLocks noChangeArrowheads="1"/>
          </p:cNvSpPr>
          <p:nvPr/>
        </p:nvSpPr>
        <p:spPr bwMode="auto">
          <a:xfrm>
            <a:off x="4033838" y="6248400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4587875"/>
            <a:ext cx="2254250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Palatino Linotype" pitchFamily="18" charset="0"/>
              </a:rPr>
              <a:t>a</a:t>
            </a:r>
            <a:r>
              <a:rPr lang="en-US" baseline="-25000" dirty="0" err="1">
                <a:latin typeface="Palatino Linotype" pitchFamily="18" charset="0"/>
              </a:rPr>
              <a:t>i</a:t>
            </a:r>
            <a:r>
              <a:rPr lang="en-US" i="1" dirty="0">
                <a:latin typeface="Palatino Linotype" pitchFamily="18" charset="0"/>
              </a:rPr>
              <a:t>,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i="1" dirty="0">
                <a:latin typeface="Palatino Linotype" pitchFamily="18" charset="0"/>
              </a:rPr>
              <a:t>b</a:t>
            </a:r>
            <a:r>
              <a:rPr lang="en-US" baseline="-25000" dirty="0">
                <a:latin typeface="Palatino Linotype" pitchFamily="18" charset="0"/>
              </a:rPr>
              <a:t>i</a:t>
            </a:r>
            <a:r>
              <a:rPr lang="en-US" i="1" dirty="0">
                <a:latin typeface="Palatino Linotype" pitchFamily="18" charset="0"/>
              </a:rPr>
              <a:t>,</a:t>
            </a:r>
            <a:r>
              <a:rPr lang="en-US" baseline="-25000" dirty="0">
                <a:latin typeface="Palatino Linotype" pitchFamily="18" charset="0"/>
              </a:rPr>
              <a:t> </a:t>
            </a:r>
            <a:r>
              <a:rPr lang="en-US" i="1" dirty="0">
                <a:latin typeface="Palatino Linotype" pitchFamily="18" charset="0"/>
              </a:rPr>
              <a:t>x</a:t>
            </a:r>
            <a:r>
              <a:rPr lang="en-US" baseline="-25000" dirty="0">
                <a:latin typeface="Palatino Linotype" pitchFamily="18" charset="0"/>
              </a:rPr>
              <a:t>i </a:t>
            </a:r>
            <a:r>
              <a:rPr lang="en-US" dirty="0"/>
              <a:t>are </a:t>
            </a:r>
            <a:r>
              <a:rPr lang="en-US" b="1" dirty="0"/>
              <a:t>random</a:t>
            </a:r>
            <a:r>
              <a:rPr lang="en-US" dirty="0"/>
              <a:t> values, chosen by the </a:t>
            </a:r>
            <a:r>
              <a:rPr lang="en-US" b="1" dirty="0"/>
              <a:t>circuit generator</a:t>
            </a:r>
            <a:r>
              <a:rPr lang="en-US" dirty="0"/>
              <a:t> but </a:t>
            </a:r>
            <a:r>
              <a:rPr lang="en-US" b="1" dirty="0"/>
              <a:t>meaningless</a:t>
            </a:r>
            <a:r>
              <a:rPr lang="en-US" dirty="0"/>
              <a:t> to the </a:t>
            </a:r>
            <a:r>
              <a:rPr lang="en-US" b="1" dirty="0"/>
              <a:t>circuit evaluator</a:t>
            </a:r>
            <a:r>
              <a:rPr lang="en-US" dirty="0"/>
              <a:t>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Computing with Garbled Tables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5225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7763" y="4792663"/>
            <a:ext cx="314325" cy="95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3" name="TextBox 18"/>
          <p:cNvSpPr txBox="1">
            <a:spLocks noChangeArrowheads="1"/>
          </p:cNvSpPr>
          <p:nvPr/>
        </p:nvSpPr>
        <p:spPr bwMode="auto">
          <a:xfrm>
            <a:off x="3421063" y="43434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825" y="4840288"/>
            <a:ext cx="280988" cy="47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432" y="6038056"/>
            <a:ext cx="304800" cy="79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6" name="TextBox 10"/>
          <p:cNvSpPr txBox="1">
            <a:spLocks noChangeArrowheads="1"/>
          </p:cNvSpPr>
          <p:nvPr/>
        </p:nvSpPr>
        <p:spPr bwMode="auto">
          <a:xfrm>
            <a:off x="4675188" y="4343400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5637" name="TextBox 11"/>
          <p:cNvSpPr txBox="1">
            <a:spLocks noChangeArrowheads="1"/>
          </p:cNvSpPr>
          <p:nvPr/>
        </p:nvSpPr>
        <p:spPr bwMode="auto">
          <a:xfrm>
            <a:off x="4033838" y="6248400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4587875"/>
            <a:ext cx="2254250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Palatino Linotype" pitchFamily="18" charset="0"/>
              </a:rPr>
              <a:t>a</a:t>
            </a:r>
            <a:r>
              <a:rPr lang="en-US" baseline="-25000" dirty="0" err="1">
                <a:latin typeface="Palatino Linotype" pitchFamily="18" charset="0"/>
              </a:rPr>
              <a:t>i</a:t>
            </a:r>
            <a:r>
              <a:rPr lang="en-US" i="1" dirty="0">
                <a:latin typeface="Palatino Linotype" pitchFamily="18" charset="0"/>
              </a:rPr>
              <a:t>,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i="1" dirty="0">
                <a:latin typeface="Palatino Linotype" pitchFamily="18" charset="0"/>
              </a:rPr>
              <a:t>b</a:t>
            </a:r>
            <a:r>
              <a:rPr lang="en-US" baseline="-25000" dirty="0">
                <a:latin typeface="Palatino Linotype" pitchFamily="18" charset="0"/>
              </a:rPr>
              <a:t>i</a:t>
            </a:r>
            <a:r>
              <a:rPr lang="en-US" i="1" dirty="0">
                <a:latin typeface="Palatino Linotype" pitchFamily="18" charset="0"/>
              </a:rPr>
              <a:t>,</a:t>
            </a:r>
            <a:r>
              <a:rPr lang="en-US" baseline="-25000" dirty="0">
                <a:latin typeface="Palatino Linotype" pitchFamily="18" charset="0"/>
              </a:rPr>
              <a:t> </a:t>
            </a:r>
            <a:r>
              <a:rPr lang="en-US" i="1" dirty="0">
                <a:latin typeface="Palatino Linotype" pitchFamily="18" charset="0"/>
              </a:rPr>
              <a:t>x</a:t>
            </a:r>
            <a:r>
              <a:rPr lang="en-US" baseline="-25000" dirty="0">
                <a:latin typeface="Palatino Linotype" pitchFamily="18" charset="0"/>
              </a:rPr>
              <a:t>i </a:t>
            </a:r>
            <a:r>
              <a:rPr lang="en-US" dirty="0"/>
              <a:t>are </a:t>
            </a:r>
            <a:r>
              <a:rPr lang="en-US" b="1" dirty="0"/>
              <a:t>random</a:t>
            </a:r>
            <a:r>
              <a:rPr lang="en-US" dirty="0"/>
              <a:t> values, chosen by the </a:t>
            </a:r>
            <a:r>
              <a:rPr lang="en-US" b="1" dirty="0"/>
              <a:t>circuit generator</a:t>
            </a:r>
            <a:r>
              <a:rPr lang="en-US" dirty="0"/>
              <a:t> but </a:t>
            </a:r>
            <a:r>
              <a:rPr lang="en-US" b="1" dirty="0"/>
              <a:t>meaningless</a:t>
            </a:r>
            <a:r>
              <a:rPr lang="en-US" dirty="0"/>
              <a:t> to the </a:t>
            </a:r>
            <a:r>
              <a:rPr lang="en-US" b="1" dirty="0"/>
              <a:t>circuit evaluator</a:t>
            </a:r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215982" y="2777331"/>
            <a:ext cx="2411412" cy="7080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Bob can only decrypt </a:t>
            </a:r>
            <a:r>
              <a:rPr lang="en-US" sz="2000" b="1" dirty="0"/>
              <a:t>one</a:t>
            </a:r>
            <a:r>
              <a:rPr lang="en-US" sz="2000" dirty="0"/>
              <a:t> of these!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696200" y="2362200"/>
            <a:ext cx="228600" cy="1752600"/>
          </a:xfrm>
          <a:prstGeom prst="rightBrace">
            <a:avLst>
              <a:gd name="adj1" fmla="val 8358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53200" y="4419600"/>
          <a:ext cx="226336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3366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Garbled And Gate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92750" y="4283075"/>
            <a:ext cx="1143000" cy="1355725"/>
            <a:chOff x="5492415" y="4283363"/>
            <a:chExt cx="1143000" cy="1355761"/>
          </a:xfrm>
        </p:grpSpPr>
        <p:sp>
          <p:nvSpPr>
            <p:cNvPr id="20" name="Right Arrow 19"/>
            <p:cNvSpPr/>
            <p:nvPr/>
          </p:nvSpPr>
          <p:spPr>
            <a:xfrm rot="2555712">
              <a:off x="5589253" y="4283363"/>
              <a:ext cx="960437" cy="609616"/>
            </a:xfrm>
            <a:prstGeom prst="rightArrow">
              <a:avLst>
                <a:gd name="adj1" fmla="val 34769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7" name="TextBox 21"/>
            <p:cNvSpPr txBox="1">
              <a:spLocks noChangeArrowheads="1"/>
            </p:cNvSpPr>
            <p:nvPr/>
          </p:nvSpPr>
          <p:spPr bwMode="auto">
            <a:xfrm rot="2463907">
              <a:off x="5492415" y="4992793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Randomly permute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smtClean="0"/>
              <a:t>Chaining Garbled Circuits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31788" y="5562600"/>
            <a:ext cx="8382000" cy="6175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Can do </a:t>
            </a:r>
            <a:r>
              <a:rPr lang="en-US" b="1" i="1" dirty="0" smtClean="0"/>
              <a:t>any</a:t>
            </a:r>
            <a:r>
              <a:rPr lang="en-US" dirty="0" smtClean="0"/>
              <a:t> computation privately this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F576-E6AB-496B-AFB2-10B0710F277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2047875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630363" y="1866900"/>
            <a:ext cx="3143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627188" y="1417638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r>
              <a:rPr lang="en-US">
                <a:latin typeface="Palatino Linotype" pitchFamily="18" charset="0"/>
              </a:rPr>
              <a:t>0</a:t>
            </a:r>
            <a:endParaRPr lang="en-US" baseline="-25000">
              <a:latin typeface="Palatino Linotype" pitchFamily="18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819400" y="1447800"/>
            <a:ext cx="42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>
                <a:solidFill>
                  <a:srgbClr val="7030A0"/>
                </a:solidFill>
                <a:latin typeface="Palatino Linotype" pitchFamily="18" charset="0"/>
              </a:rPr>
              <a:t>0</a:t>
            </a:r>
            <a:endParaRPr lang="en-US" b="1" baseline="-2500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91631" y="1913732"/>
            <a:ext cx="282575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2479675" y="29718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0</a:t>
            </a:r>
            <a:endParaRPr lang="en-US" baseline="-25000">
              <a:latin typeface="Palatino Linotype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030413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45757" y="1848644"/>
            <a:ext cx="312737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4141788" y="1398588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a1</a:t>
            </a:r>
            <a:endParaRPr lang="en-US" baseline="-25000">
              <a:latin typeface="Palatino Linotype" pitchFamily="18" charset="0"/>
            </a:endParaRP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5334000" y="1428750"/>
            <a:ext cx="42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>
                <a:solidFill>
                  <a:srgbClr val="7030A0"/>
                </a:solidFill>
                <a:latin typeface="Palatino Linotype" pitchFamily="18" charset="0"/>
              </a:rPr>
              <a:t>1</a:t>
            </a:r>
            <a:endParaRPr lang="en-US" b="1" baseline="-2500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07025" y="1895476"/>
            <a:ext cx="280987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4495800" y="294163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>
                <a:latin typeface="Palatino Linotype" pitchFamily="18" charset="0"/>
              </a:rPr>
              <a:t>1</a:t>
            </a:r>
            <a:endParaRPr lang="en-US" baseline="-25000">
              <a:latin typeface="Palatino Linotyp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3724275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OR</a:t>
            </a:r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3653632" y="4787106"/>
            <a:ext cx="3048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24"/>
          <p:cNvSpPr txBox="1">
            <a:spLocks noChangeArrowheads="1"/>
          </p:cNvSpPr>
          <p:nvPr/>
        </p:nvSpPr>
        <p:spPr bwMode="auto">
          <a:xfrm>
            <a:off x="3905250" y="47244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2</a:t>
            </a:r>
          </a:p>
        </p:txBody>
      </p:sp>
      <p:cxnSp>
        <p:nvCxnSpPr>
          <p:cNvPr id="27" name="Elbow Connector 26"/>
          <p:cNvCxnSpPr>
            <a:stCxn id="12" idx="2"/>
          </p:cNvCxnSpPr>
          <p:nvPr/>
        </p:nvCxnSpPr>
        <p:spPr>
          <a:xfrm rot="5400000">
            <a:off x="4230687" y="2981326"/>
            <a:ext cx="758825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19" idx="0"/>
          </p:cNvCxnSpPr>
          <p:nvPr/>
        </p:nvCxnSpPr>
        <p:spPr>
          <a:xfrm rot="16200000" flipH="1">
            <a:off x="2743200" y="2657475"/>
            <a:ext cx="762000" cy="137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10300" y="1143000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 Gate 1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79413" y="3157538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 Gate 2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73" name="TextBox 28"/>
          <p:cNvSpPr txBox="1">
            <a:spLocks noChangeArrowheads="1"/>
          </p:cNvSpPr>
          <p:nvPr/>
        </p:nvSpPr>
        <p:spPr bwMode="auto">
          <a:xfrm>
            <a:off x="3597275" y="5008563"/>
            <a:ext cx="43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3.5in}&#10;\setlength{\parindent}{0pt}&#10;\begin{document}&#10;\raggedright&#10;$$x = f(g_A, g_B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Outputs $x = f(a, b)$ without revealing $a$ to Bob or $b$ to Alice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12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Agree on $f(a, b) \rightarrow 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51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1459</Words>
  <Application>Microsoft Office PowerPoint</Application>
  <PresentationFormat>On-screen Show (4:3)</PresentationFormat>
  <Paragraphs>383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Faster Secure Two-Party Computation Using Garbled Circuits</vt:lpstr>
      <vt:lpstr>Secure Two-Party Computation</vt:lpstr>
      <vt:lpstr>Overview</vt:lpstr>
      <vt:lpstr>Our Results</vt:lpstr>
      <vt:lpstr>Secure Function Evaluation</vt:lpstr>
      <vt:lpstr>Yao’s Garbled Circuits</vt:lpstr>
      <vt:lpstr>Computing with Meaningless Values?</vt:lpstr>
      <vt:lpstr>Computing with Garbled Tables</vt:lpstr>
      <vt:lpstr>Chaining Garbled Circuits</vt:lpstr>
      <vt:lpstr>Threat Model</vt:lpstr>
      <vt:lpstr>Fairplay</vt:lpstr>
      <vt:lpstr>Problems?</vt:lpstr>
      <vt:lpstr>The Fallacy</vt:lpstr>
      <vt:lpstr>Faster Garbled Circuits</vt:lpstr>
      <vt:lpstr>Benefits of Pipelining</vt:lpstr>
      <vt:lpstr>Problems in Existing (SFDL) Compilers</vt:lpstr>
      <vt:lpstr>Example: Secure Counter</vt:lpstr>
      <vt:lpstr>Circuit Optimization – Edit Distance</vt:lpstr>
      <vt:lpstr>Circuit Optimization – Edit Distance</vt:lpstr>
      <vt:lpstr>Circuit Optimization – Edit Distance</vt:lpstr>
      <vt:lpstr>Circuit Optimization – Edit Distance</vt:lpstr>
      <vt:lpstr>Circuit Library</vt:lpstr>
      <vt:lpstr>Some Results</vt:lpstr>
      <vt:lpstr>Timing Results</vt:lpstr>
      <vt:lpstr>Ease of Use</vt:lpstr>
      <vt:lpstr>Use the Framework</vt:lpstr>
      <vt:lpstr>Example: AES SBox</vt:lpstr>
      <vt:lpstr>Time Savings: AES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Faster Secure Two-Party Computation Using Garbled Circuits</dc:title>
  <dc:creator>Yan Huang</dc:creator>
  <cp:lastModifiedBy>Yan Huang</cp:lastModifiedBy>
  <cp:revision>353</cp:revision>
  <dcterms:created xsi:type="dcterms:W3CDTF">2011-07-22T14:55:57Z</dcterms:created>
  <dcterms:modified xsi:type="dcterms:W3CDTF">2011-08-12T22:00:00Z</dcterms:modified>
</cp:coreProperties>
</file>